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sldIdLst>
    <p:sldId id="256" r:id="rId5"/>
    <p:sldId id="259" r:id="rId6"/>
    <p:sldId id="273" r:id="rId7"/>
    <p:sldId id="274" r:id="rId8"/>
    <p:sldId id="275" r:id="rId9"/>
    <p:sldId id="281" r:id="rId10"/>
    <p:sldId id="280" r:id="rId11"/>
    <p:sldId id="258" r:id="rId12"/>
    <p:sldId id="261" r:id="rId13"/>
    <p:sldId id="270" r:id="rId14"/>
    <p:sldId id="267" r:id="rId15"/>
    <p:sldId id="265" r:id="rId16"/>
    <p:sldId id="271" r:id="rId17"/>
    <p:sldId id="272" r:id="rId18"/>
    <p:sldId id="276" r:id="rId19"/>
    <p:sldId id="277" r:id="rId20"/>
    <p:sldId id="282" r:id="rId21"/>
    <p:sldId id="285" r:id="rId22"/>
    <p:sldId id="278" r:id="rId23"/>
    <p:sldId id="279" r:id="rId24"/>
    <p:sldId id="283" r:id="rId25"/>
    <p:sldId id="284" r:id="rId26"/>
    <p:sldId id="257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Santos Rolemberg Cortes" initials="ESRC" lastIdx="1" clrIdx="0">
    <p:extLst>
      <p:ext uri="{19B8F6BF-5375-455C-9EA6-DF929625EA0E}">
        <p15:presenceInfo xmlns:p15="http://schemas.microsoft.com/office/powerpoint/2012/main" userId="S-1-5-21-451619899-3250393431-2852392308-1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C9E9E-8E9F-82EB-1CD1-F6B51D06622B}" v="1" dt="2024-09-03T14:15:21.642"/>
    <p1510:client id="{50A596BF-D19E-D27F-B377-1690E7A0AB8B}" v="1" dt="2024-09-03T14:19:11.427"/>
    <p1510:client id="{544E1B2A-04D8-EA8F-0B72-53074B58F4FC}" v="2" dt="2024-09-03T14:18:29.002"/>
    <p1510:client id="{F9AAE610-1ADD-A4D5-7C90-1BE7DF0992D7}" v="6" dt="2024-09-03T14:44:18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8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01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27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95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6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4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6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7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5CD7-BA7D-4EDA-9F6A-3F706C7190D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382E-21F5-4323-9733-00338FEB0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3" y="3357154"/>
            <a:ext cx="9203695" cy="18785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500" b="1" dirty="0">
                <a:solidFill>
                  <a:schemeClr val="accent1">
                    <a:lumMod val="75000"/>
                  </a:schemeClr>
                </a:solidFill>
              </a:rPr>
              <a:t>INTEGRIDADE PÚBLICA COMO FUNDAMENTO DE CONFIANÇA E GOVERNANÇA NO ESTADO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EDUARDO SANTOS ROLEMBERG CÔRTES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i="1" dirty="0"/>
              <a:t>Procurador-Geral de Contas – MPC (TCE/SE)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399" y="268951"/>
            <a:ext cx="4636267" cy="15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 equação do Estado Democrático de Direito: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8" y="1738270"/>
            <a:ext cx="10132423" cy="4028186"/>
          </a:xfrm>
          <a:prstGeom prst="rect">
            <a:avLst/>
          </a:prstGeom>
        </p:spPr>
      </p:pic>
      <p:sp>
        <p:nvSpPr>
          <p:cNvPr id="6" name="Mais 5"/>
          <p:cNvSpPr/>
          <p:nvPr/>
        </p:nvSpPr>
        <p:spPr>
          <a:xfrm>
            <a:off x="8845732" y="3418627"/>
            <a:ext cx="548640" cy="5747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Igual a 6"/>
          <p:cNvSpPr/>
          <p:nvPr/>
        </p:nvSpPr>
        <p:spPr>
          <a:xfrm>
            <a:off x="2893422" y="3500844"/>
            <a:ext cx="679269" cy="4103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Igual a 9"/>
          <p:cNvSpPr/>
          <p:nvPr/>
        </p:nvSpPr>
        <p:spPr>
          <a:xfrm>
            <a:off x="6801394" y="3500843"/>
            <a:ext cx="679269" cy="4103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para a Esquerda e para a Direita 2"/>
          <p:cNvSpPr/>
          <p:nvPr/>
        </p:nvSpPr>
        <p:spPr>
          <a:xfrm>
            <a:off x="4781005" y="3562319"/>
            <a:ext cx="655319" cy="4310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4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44843"/>
              </p:ext>
            </p:extLst>
          </p:nvPr>
        </p:nvGraphicFramePr>
        <p:xfrm>
          <a:off x="2042405" y="1781300"/>
          <a:ext cx="7989102" cy="4459172"/>
        </p:xfrm>
        <a:graphic>
          <a:graphicData uri="http://schemas.openxmlformats.org/drawingml/2006/table">
            <a:tbl>
              <a:tblPr/>
              <a:tblGrid>
                <a:gridCol w="3994551">
                  <a:extLst>
                    <a:ext uri="{9D8B030D-6E8A-4147-A177-3AD203B41FA5}">
                      <a16:colId xmlns:a16="http://schemas.microsoft.com/office/drawing/2014/main" val="50588917"/>
                    </a:ext>
                  </a:extLst>
                </a:gridCol>
                <a:gridCol w="3994551">
                  <a:extLst>
                    <a:ext uri="{9D8B030D-6E8A-4147-A177-3AD203B41FA5}">
                      <a16:colId xmlns:a16="http://schemas.microsoft.com/office/drawing/2014/main" val="3934245"/>
                    </a:ext>
                  </a:extLst>
                </a:gridCol>
              </a:tblGrid>
              <a:tr h="211561"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Princípio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Descrição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042954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/>
                        </a:rPr>
                        <a:t>Transparência (</a:t>
                      </a:r>
                      <a:r>
                        <a:rPr lang="pt-BR" sz="1600" b="1" i="1" dirty="0" err="1">
                          <a:effectLst/>
                        </a:rPr>
                        <a:t>Openness</a:t>
                      </a:r>
                      <a:r>
                        <a:rPr lang="pt-BR" sz="1600" b="1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Assegura a confiança das partes interessadas por meio da consulta e comunicação completa da informação, permitindo o escrutínio público.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676710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/>
                        </a:rPr>
                        <a:t>Integridade (</a:t>
                      </a:r>
                      <a:r>
                        <a:rPr lang="pt-BR" sz="1600" b="1" i="1" dirty="0" err="1">
                          <a:effectLst/>
                        </a:rPr>
                        <a:t>Integrity</a:t>
                      </a:r>
                      <a:r>
                        <a:rPr lang="pt-BR" sz="1600" b="1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Garante que as decisões e ações sejam baseadas em honestidade, objetividade e altos padrões éticos, prevenindo a corrupção e o conflito de interesses.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836932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 err="1">
                          <a:effectLst/>
                        </a:rPr>
                        <a:t>Responsividade</a:t>
                      </a:r>
                      <a:r>
                        <a:rPr lang="pt-BR" sz="1600" b="1" dirty="0">
                          <a:effectLst/>
                        </a:rPr>
                        <a:t> (</a:t>
                      </a:r>
                      <a:r>
                        <a:rPr lang="pt-BR" sz="1600" b="1" i="1" dirty="0" err="1">
                          <a:effectLst/>
                        </a:rPr>
                        <a:t>Accountability</a:t>
                      </a:r>
                      <a:r>
                        <a:rPr lang="pt-BR" sz="1600" b="1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Estabelece cadeias claras de responsabilidade, garantindo que os agentes públicos prestem contas de suas ações e decisões às partes interessadas.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20693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/>
                        </a:rPr>
                        <a:t>Eficiência e Efetividade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Visa o alcance dos resultados pretendidos com o uso otimizado dos recursos públicos, garantindo o </a:t>
                      </a:r>
                      <a:r>
                        <a:rPr lang="pt-BR" sz="1200" i="1" dirty="0" err="1">
                          <a:effectLst/>
                        </a:rPr>
                        <a:t>value</a:t>
                      </a:r>
                      <a:r>
                        <a:rPr lang="pt-BR" sz="1200" i="1" dirty="0">
                          <a:effectLst/>
                        </a:rPr>
                        <a:t> for </a:t>
                      </a:r>
                      <a:r>
                        <a:rPr lang="pt-BR" sz="1200" i="1" dirty="0" err="1">
                          <a:effectLst/>
                        </a:rPr>
                        <a:t>money</a:t>
                      </a:r>
                      <a:r>
                        <a:rPr lang="pt-BR" sz="1200" dirty="0">
                          <a:effectLst/>
                        </a:rPr>
                        <a:t>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318427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/>
                        </a:rPr>
                        <a:t>Equidade e Imparcialidade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Assegura que as políticas e serviços públicos sejam justos e acessíveis a todos os membros da sociedade, sem discriminação.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9747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/>
                        </a:rPr>
                        <a:t>Participação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Fomenta o envolvimento ativo de cidadãos e outras partes interessadas no ciclo de políticas públicas, desde a formulação até a avaliação.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956989"/>
                  </a:ext>
                </a:extLst>
              </a:tr>
              <a:tr h="511878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/>
                        </a:rPr>
                        <a:t>Orientação para o Consenso</a:t>
                      </a:r>
                      <a:endParaRPr lang="pt-BR" sz="1600" dirty="0">
                        <a:effectLst/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Busca mediar interesses diversos para alcançar um amplo consenso sobre o que é melhor para a comunidade.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66788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39612" y="857970"/>
            <a:ext cx="110148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boa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governança pública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não se restringe ao desempenho, mas incorpora princípios democrático-liberais essenciais para fortalecer a legitimidade do governo. Segundo a OCDE e outras organizações internacionais, os princípios fundamentais incluem:</a:t>
            </a:r>
          </a:p>
        </p:txBody>
      </p:sp>
    </p:spTree>
    <p:extLst>
      <p:ext uri="{BB962C8B-B14F-4D97-AF65-F5344CB8AC3E}">
        <p14:creationId xmlns:p14="http://schemas.microsoft.com/office/powerpoint/2010/main" val="382461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Governança, Riscos 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Compliance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6102" y="1690688"/>
            <a:ext cx="86084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• </a:t>
            </a:r>
            <a:r>
              <a:rPr lang="pt-BR" sz="2400" b="1" dirty="0"/>
              <a:t>Liderança:</a:t>
            </a:r>
            <a:r>
              <a:rPr lang="pt-BR" sz="2400" dirty="0"/>
              <a:t> Práticas de natureza humana e comportamental exercidas pela alta administração para assegurar condições mínimas como integridade, competência, responsabilidade e motivação.</a:t>
            </a:r>
          </a:p>
          <a:p>
            <a:pPr algn="just"/>
            <a:r>
              <a:rPr lang="pt-BR" sz="2400" dirty="0"/>
              <a:t>• </a:t>
            </a:r>
            <a:r>
              <a:rPr lang="pt-BR" sz="2400" b="1" dirty="0"/>
              <a:t>Estratégia:</a:t>
            </a:r>
            <a:r>
              <a:rPr lang="pt-BR" sz="2400" dirty="0"/>
              <a:t> Definição de diretrizes, objetivos e planos, alinhados às demandas das partes interessadas e ao ambiente interno e externo, para que os produtos e serviços da organização alcancem os resultados pretendidos.</a:t>
            </a:r>
          </a:p>
          <a:p>
            <a:pPr algn="just"/>
            <a:r>
              <a:rPr lang="pt-BR" sz="2400" dirty="0"/>
              <a:t>• </a:t>
            </a:r>
            <a:r>
              <a:rPr lang="pt-BR" sz="2400" b="1" dirty="0"/>
              <a:t>Controle:</a:t>
            </a:r>
            <a:r>
              <a:rPr lang="pt-BR" sz="2400" dirty="0"/>
              <a:t> Processos estruturados para mitigar riscos, garantir a execução ordenada, ética, eficiente e eficaz das atividades e assegurar a conformidade legal e a economicidade no uso de recursos públicos.</a:t>
            </a:r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09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Gestão de Riscos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4779237"/>
          </a:xfrm>
        </p:spPr>
        <p:txBody>
          <a:bodyPr>
            <a:noAutofit/>
          </a:bodyPr>
          <a:lstStyle/>
          <a:p>
            <a:r>
              <a:rPr lang="pt-BR" sz="1500" dirty="0"/>
              <a:t>A gestão de riscos é o conjunto de atividades coordenadas para identificar, analisar, avaliar, tratar e monitorar os riscos que podem afetar o alcance dos objetivos organizacionais. É um componente essencial da governança, apoiando a tomada de decisão e a melhoria do desempenho.</a:t>
            </a:r>
          </a:p>
          <a:p>
            <a:r>
              <a:rPr lang="pt-BR" sz="1500" dirty="0"/>
              <a:t>O Processo de Gestão de Riscos (Baseado na ISO 31000)</a:t>
            </a:r>
          </a:p>
          <a:p>
            <a:r>
              <a:rPr lang="pt-BR" sz="1500" dirty="0"/>
              <a:t>1. </a:t>
            </a:r>
            <a:r>
              <a:rPr lang="pt-BR" sz="1500" b="1" dirty="0"/>
              <a:t>Comunicação e Consulta:</a:t>
            </a:r>
            <a:r>
              <a:rPr lang="pt-BR" sz="1500" dirty="0"/>
              <a:t> Processo contínuo de diálogo com as partes interessadas internas e externas em todas as etapas.</a:t>
            </a:r>
          </a:p>
          <a:p>
            <a:r>
              <a:rPr lang="pt-BR" sz="1500" dirty="0"/>
              <a:t>2. </a:t>
            </a:r>
            <a:r>
              <a:rPr lang="pt-BR" sz="1500" b="1" dirty="0"/>
              <a:t>Estabelecimento do Contexto:</a:t>
            </a:r>
            <a:r>
              <a:rPr lang="pt-BR" sz="1500" dirty="0"/>
              <a:t> Definição dos parâmetros internos e externos a serem considerados, incluindo o apetite a risco da organização.</a:t>
            </a:r>
          </a:p>
          <a:p>
            <a:r>
              <a:rPr lang="pt-BR" sz="1500" dirty="0"/>
              <a:t>3. </a:t>
            </a:r>
            <a:r>
              <a:rPr lang="pt-BR" sz="1500" b="1" dirty="0"/>
              <a:t>Identificação de Riscos:</a:t>
            </a:r>
            <a:r>
              <a:rPr lang="pt-BR" sz="1500" dirty="0"/>
              <a:t> Produção de uma lista abrangente de riscos baseada em eventos que possam impactar os objetivos.</a:t>
            </a:r>
          </a:p>
          <a:p>
            <a:r>
              <a:rPr lang="pt-BR" sz="1500" dirty="0"/>
              <a:t>4. </a:t>
            </a:r>
            <a:r>
              <a:rPr lang="pt-BR" sz="1500" b="1" dirty="0"/>
              <a:t>Análise de Riscos:</a:t>
            </a:r>
            <a:r>
              <a:rPr lang="pt-BR" sz="1500" dirty="0"/>
              <a:t> Desenvolvimento de uma compreensão da natureza do risco e suas características, geralmente avaliando a </a:t>
            </a:r>
            <a:r>
              <a:rPr lang="pt-BR" sz="1500" b="1" dirty="0"/>
              <a:t>probabilidade</a:t>
            </a:r>
            <a:r>
              <a:rPr lang="pt-BR" sz="1500" dirty="0"/>
              <a:t> de ocorrência e o </a:t>
            </a:r>
            <a:r>
              <a:rPr lang="pt-BR" sz="1500" b="1" dirty="0"/>
              <a:t>impacto</a:t>
            </a:r>
            <a:r>
              <a:rPr lang="pt-BR" sz="1500" dirty="0"/>
              <a:t> de suas consequências. A combinação desses fatores determina o nível de risco inerente.</a:t>
            </a:r>
          </a:p>
          <a:p>
            <a:r>
              <a:rPr lang="pt-BR" sz="1500" dirty="0"/>
              <a:t>5. </a:t>
            </a:r>
            <a:r>
              <a:rPr lang="pt-BR" sz="1500" b="1" dirty="0"/>
              <a:t>Avaliação de Riscos:</a:t>
            </a:r>
            <a:r>
              <a:rPr lang="pt-BR" sz="1500" dirty="0"/>
              <a:t> Comparação do nível de risco com os critérios estabelecidos para decidir sobre a prioridade e a necessidade de tratamento.</a:t>
            </a:r>
          </a:p>
          <a:p>
            <a:r>
              <a:rPr lang="pt-BR" sz="1500" dirty="0"/>
              <a:t>6. </a:t>
            </a:r>
            <a:r>
              <a:rPr lang="pt-BR" sz="1500" b="1" dirty="0"/>
              <a:t>Tratamento de Riscos:</a:t>
            </a:r>
            <a:r>
              <a:rPr lang="pt-BR" sz="1500" dirty="0"/>
              <a:t> Seleção e implementação de opções para modificar os riscos, como: </a:t>
            </a:r>
            <a:r>
              <a:rPr lang="pt-BR" sz="1500" b="1" dirty="0"/>
              <a:t>Evitar:</a:t>
            </a:r>
            <a:r>
              <a:rPr lang="pt-BR" sz="1500" dirty="0"/>
              <a:t> Descontinuar a atividade que gera o risco. </a:t>
            </a:r>
            <a:r>
              <a:rPr lang="pt-BR" sz="1500" b="1" dirty="0"/>
              <a:t>Reduzir:</a:t>
            </a:r>
            <a:r>
              <a:rPr lang="pt-BR" sz="1500" dirty="0"/>
              <a:t> Adotar controles para diminuir a probabilidade ou o impacto. </a:t>
            </a:r>
            <a:r>
              <a:rPr lang="pt-BR" sz="1500" b="1" dirty="0"/>
              <a:t>Compartilhar/Transferir:</a:t>
            </a:r>
            <a:r>
              <a:rPr lang="pt-BR" sz="1500" dirty="0"/>
              <a:t> Repassar o risco a terceiros (</a:t>
            </a:r>
            <a:r>
              <a:rPr lang="pt-BR" sz="1500" dirty="0" err="1"/>
              <a:t>ex</a:t>
            </a:r>
            <a:r>
              <a:rPr lang="pt-BR" sz="1500" dirty="0"/>
              <a:t>: seguros). </a:t>
            </a:r>
            <a:r>
              <a:rPr lang="pt-BR" sz="1500" b="1" dirty="0"/>
              <a:t>Aceitar:</a:t>
            </a:r>
            <a:r>
              <a:rPr lang="pt-BR" sz="1500" dirty="0"/>
              <a:t> Manter o risco sem tratamento adicional, por decisão informada.</a:t>
            </a:r>
          </a:p>
          <a:p>
            <a:r>
              <a:rPr lang="pt-BR" sz="1500" dirty="0"/>
              <a:t>7. </a:t>
            </a:r>
            <a:r>
              <a:rPr lang="pt-BR" sz="1500" b="1" dirty="0"/>
              <a:t>Monitoramento e Análise Crítica:</a:t>
            </a:r>
            <a:r>
              <a:rPr lang="pt-BR" sz="1500" dirty="0"/>
              <a:t> Verificação contínua da eficácia do processo de gestão de riscos e dos controles implementados.</a:t>
            </a:r>
          </a:p>
        </p:txBody>
      </p:sp>
    </p:spTree>
    <p:extLst>
      <p:ext uri="{BB962C8B-B14F-4D97-AF65-F5344CB8AC3E}">
        <p14:creationId xmlns:p14="http://schemas.microsoft.com/office/powerpoint/2010/main" val="426946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Modelo das Três Linhas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 alocação de responsabilidades na gestão de riscos é frequentemente estruturada no modelo das "Três Linhas":</a:t>
            </a:r>
          </a:p>
          <a:p>
            <a:pPr marL="0" indent="0">
              <a:buNone/>
            </a:pPr>
            <a:r>
              <a:rPr lang="pt-BR" dirty="0"/>
              <a:t>• </a:t>
            </a:r>
            <a:r>
              <a:rPr lang="pt-BR" b="1" dirty="0"/>
              <a:t>Primeira Linha:</a:t>
            </a:r>
            <a:r>
              <a:rPr lang="pt-BR" dirty="0"/>
              <a:t> A gestão operacional e os controles do dia a dia, executados por gestores e equipes responsáveis pelas atividades.</a:t>
            </a:r>
          </a:p>
          <a:p>
            <a:pPr marL="0" indent="0">
              <a:buNone/>
            </a:pPr>
            <a:r>
              <a:rPr lang="pt-BR" dirty="0"/>
              <a:t>• </a:t>
            </a:r>
            <a:r>
              <a:rPr lang="pt-BR" b="1" dirty="0"/>
              <a:t>Segunda Linha:</a:t>
            </a:r>
            <a:r>
              <a:rPr lang="pt-BR" dirty="0"/>
              <a:t> Funções de supervisão que auxiliam na gestão de riscos, como as áreas de </a:t>
            </a:r>
            <a:r>
              <a:rPr lang="pt-BR" i="1" dirty="0" err="1"/>
              <a:t>compliance</a:t>
            </a:r>
            <a:r>
              <a:rPr lang="pt-BR" dirty="0"/>
              <a:t>, controladoria e planejamento estratégico.</a:t>
            </a:r>
          </a:p>
          <a:p>
            <a:pPr marL="0" indent="0">
              <a:buNone/>
            </a:pPr>
            <a:r>
              <a:rPr lang="pt-BR" dirty="0"/>
              <a:t>• </a:t>
            </a:r>
            <a:r>
              <a:rPr lang="pt-BR" b="1" dirty="0"/>
              <a:t>Terceira Linha:</a:t>
            </a:r>
            <a:r>
              <a:rPr lang="pt-BR" dirty="0"/>
              <a:t> A auditoria interna, que fornece avaliação independente e objetiva (</a:t>
            </a:r>
            <a:r>
              <a:rPr lang="pt-BR" i="1" dirty="0" err="1"/>
              <a:t>assurance</a:t>
            </a:r>
            <a:r>
              <a:rPr lang="pt-BR" dirty="0"/>
              <a:t>) sobre a eficácia da governança, da gestão de riscos e dos controles internos.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1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Integridade 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Compliance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 A </a:t>
            </a:r>
            <a:r>
              <a:rPr lang="pt-BR" b="1" dirty="0"/>
              <a:t>integridade</a:t>
            </a:r>
            <a:r>
              <a:rPr lang="pt-BR" dirty="0"/>
              <a:t> é adesão e alinhamento consistentes de comportamentos a valores, princípios e normas éticas comuns para sustentar e priorizar o interesse público sobre os interesses privados no setor público. </a:t>
            </a:r>
          </a:p>
          <a:p>
            <a:endParaRPr lang="pt-BR" dirty="0"/>
          </a:p>
          <a:p>
            <a:pPr algn="just"/>
            <a:r>
              <a:rPr lang="pt-BR" dirty="0"/>
              <a:t>O termo </a:t>
            </a:r>
            <a:r>
              <a:rPr lang="pt-BR" b="1" i="1" dirty="0" err="1"/>
              <a:t>compliance</a:t>
            </a:r>
            <a:r>
              <a:rPr lang="pt-BR" dirty="0"/>
              <a:t> significa conjunto de ações organizacionais planejadas e implementadas de forma sistêmica e integrada que tenham como objetivo prevenir, detectar e tratar a ocorrência de fraude, corrupção, infração funcional e desvio ético.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69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Regime Internacional Anticorrupção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A ênfase em </a:t>
            </a:r>
            <a:r>
              <a:rPr lang="pt-BR" i="1" dirty="0" err="1"/>
              <a:t>compliance</a:t>
            </a:r>
            <a:r>
              <a:rPr lang="pt-BR" dirty="0"/>
              <a:t> e integridade foi impulsionada por um movimento internacional, destacando-se:</a:t>
            </a:r>
          </a:p>
          <a:p>
            <a:r>
              <a:rPr lang="pt-BR" dirty="0"/>
              <a:t>• </a:t>
            </a:r>
            <a:r>
              <a:rPr lang="pt-BR" b="1" dirty="0" err="1"/>
              <a:t>Foreign</a:t>
            </a:r>
            <a:r>
              <a:rPr lang="pt-BR" b="1" dirty="0"/>
              <a:t> </a:t>
            </a:r>
            <a:r>
              <a:rPr lang="pt-BR" b="1" dirty="0" err="1"/>
              <a:t>Corrupt</a:t>
            </a:r>
            <a:r>
              <a:rPr lang="pt-BR" b="1" dirty="0"/>
              <a:t> </a:t>
            </a:r>
            <a:r>
              <a:rPr lang="pt-BR" b="1" dirty="0" err="1"/>
              <a:t>Practices</a:t>
            </a:r>
            <a:r>
              <a:rPr lang="pt-BR" b="1" dirty="0"/>
              <a:t> </a:t>
            </a:r>
            <a:r>
              <a:rPr lang="pt-BR" b="1" dirty="0" err="1"/>
              <a:t>Act</a:t>
            </a:r>
            <a:r>
              <a:rPr lang="pt-BR" b="1" dirty="0"/>
              <a:t> (FCPA) dos EUA (1977):</a:t>
            </a:r>
            <a:r>
              <a:rPr lang="pt-BR" dirty="0"/>
              <a:t> Lei pioneira que criminalizou o suborno de funcionários públicos estrangeiros por empresas americanas.</a:t>
            </a:r>
          </a:p>
          <a:p>
            <a:r>
              <a:rPr lang="pt-BR" dirty="0"/>
              <a:t>• </a:t>
            </a:r>
            <a:r>
              <a:rPr lang="pt-BR" b="1" dirty="0"/>
              <a:t>Convenções da OCDE e da ONU:</a:t>
            </a:r>
            <a:r>
              <a:rPr lang="pt-BR" dirty="0"/>
              <a:t> A Convenção da OCDE sobre o Combate da Corrupção de Funcionários Públicos Estrangeiros (1997) e a Convenção das Nações Unidas contra a Corrupção (2003) estabeleceram um padrão global, ratificado pelo Brasil, criminalizando a corrupção ativa e passiva e exigindo medidas preventivas no setor privado.</a:t>
            </a:r>
          </a:p>
          <a:p>
            <a:r>
              <a:rPr lang="pt-BR" dirty="0"/>
              <a:t>• </a:t>
            </a:r>
            <a:r>
              <a:rPr lang="pt-BR" b="1" dirty="0"/>
              <a:t>UK </a:t>
            </a:r>
            <a:r>
              <a:rPr lang="pt-BR" b="1" dirty="0" err="1"/>
              <a:t>Bribery</a:t>
            </a:r>
            <a:r>
              <a:rPr lang="pt-BR" b="1" dirty="0"/>
              <a:t> </a:t>
            </a:r>
            <a:r>
              <a:rPr lang="pt-BR" b="1" dirty="0" err="1"/>
              <a:t>Act</a:t>
            </a:r>
            <a:r>
              <a:rPr lang="pt-BR" b="1" dirty="0"/>
              <a:t> (2010):</a:t>
            </a:r>
            <a:r>
              <a:rPr lang="pt-BR" dirty="0"/>
              <a:t> Lei britânica com aplicação extraterritorial rigorosa, que responsabiliza objetivamente as empresas por falhas na prevenção de suborno.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09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Linha do Tempo da internacionalização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Anos 1980:</a:t>
            </a:r>
            <a:r>
              <a:rPr lang="pt-BR" dirty="0"/>
              <a:t> Tema raramente discutido</a:t>
            </a:r>
          </a:p>
          <a:p>
            <a:r>
              <a:rPr lang="pt-BR" b="1" dirty="0"/>
              <a:t>1993:</a:t>
            </a:r>
            <a:r>
              <a:rPr lang="pt-BR" dirty="0"/>
              <a:t> Criação da Transparência Internacional</a:t>
            </a:r>
          </a:p>
          <a:p>
            <a:r>
              <a:rPr lang="pt-BR" b="1" dirty="0"/>
              <a:t>1995:</a:t>
            </a:r>
            <a:r>
              <a:rPr lang="pt-BR" dirty="0"/>
              <a:t> Primeiro Índice de Percepção da Corrupção</a:t>
            </a:r>
          </a:p>
          <a:p>
            <a:r>
              <a:rPr lang="pt-BR" b="1" dirty="0"/>
              <a:t>1997:</a:t>
            </a:r>
            <a:r>
              <a:rPr lang="pt-BR" dirty="0"/>
              <a:t> Banco Mundial incorpora o tema</a:t>
            </a:r>
          </a:p>
          <a:p>
            <a:r>
              <a:rPr lang="pt-BR" b="1" dirty="0"/>
              <a:t>2000s:</a:t>
            </a:r>
            <a:r>
              <a:rPr lang="pt-BR" dirty="0"/>
              <a:t> Proliferação de acordos internacionais</a:t>
            </a:r>
          </a:p>
          <a:p>
            <a:r>
              <a:rPr lang="pt-BR" b="1" dirty="0"/>
              <a:t>2017:</a:t>
            </a:r>
            <a:r>
              <a:rPr lang="pt-BR" dirty="0"/>
              <a:t> Recomendação da OCDE sobre Integridade Pública</a:t>
            </a:r>
          </a:p>
          <a:p>
            <a:pPr marL="0" indent="0">
              <a:buNone/>
            </a:pPr>
            <a:r>
              <a:rPr lang="pt-BR" b="1" dirty="0"/>
              <a:t>A corrupção deixou de ser vista como 'sintoma' para ser reconhecida como 'doença'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20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703" y="56106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Mudança de paradigma: da corrupção à integridade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19928"/>
              </p:ext>
            </p:extLst>
          </p:nvPr>
        </p:nvGraphicFramePr>
        <p:xfrm>
          <a:off x="942703" y="2312125"/>
          <a:ext cx="10515600" cy="27432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3338498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1486570"/>
                    </a:ext>
                  </a:extLst>
                </a:gridCol>
              </a:tblGrid>
              <a:tr h="414334">
                <a:tc>
                  <a:txBody>
                    <a:bodyPr/>
                    <a:lstStyle/>
                    <a:p>
                      <a:r>
                        <a:rPr lang="pt-BR" sz="2400" b="1" dirty="0"/>
                        <a:t>Abordagem Tradicional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/>
                        <a:t>Abordagem de Integridade</a:t>
                      </a:r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076430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pt-BR" sz="2400" dirty="0"/>
                        <a:t>Reativa e punitiva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Preventiva e positiva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608802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pt-BR" sz="2400" dirty="0"/>
                        <a:t>Foco em controle e fiscalização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Foco em cultura e valores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09748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pt-BR" sz="2400" dirty="0" err="1"/>
                        <a:t>Ex</a:t>
                      </a:r>
                      <a:r>
                        <a:rPr lang="pt-BR" sz="2400" dirty="0"/>
                        <a:t> post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Ex ante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19753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pt-BR" sz="2400" dirty="0"/>
                        <a:t>"Caça aos corruptos"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"Construção de íntegros"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76559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pt-BR" sz="2400" dirty="0"/>
                        <a:t>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Software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44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4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Arcabouço normativo brasileiro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Decreto da Governança (Decreto nº 9.203/2017)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b="1" dirty="0"/>
              <a:t>Lei nº 12.846</a:t>
            </a:r>
            <a:r>
              <a:rPr lang="pt-BR" dirty="0"/>
              <a:t>, de 1º de agosto de 2013 -  responsabilização objetiva administrativa e civil de pessoas jurídicas pela prática de atos contra a administração pública, nacional ou estrangeira.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Lei das Estatais (Lei nº 13.303/2016)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Nova Lei de Licitações e a previsão de </a:t>
            </a:r>
            <a:r>
              <a:rPr lang="pt-BR" dirty="0" err="1"/>
              <a:t>compliance</a:t>
            </a:r>
            <a:r>
              <a:rPr lang="pt-BR" dirty="0"/>
              <a:t> (Lei nº 14.133/2021): contratos de grande vulto, desempate, atenuante e reabilitação.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Decreto n.º 12.304/2024 estabeleceu os critérios para a avaliação dos programas de integridade, alinhando a prática de contratações públicas a padrões éticos e de conformidade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59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6" y="2291307"/>
            <a:ext cx="5647901" cy="8454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3" y="956281"/>
            <a:ext cx="2896004" cy="10669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620" y="3226525"/>
            <a:ext cx="3922017" cy="24111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165" y="3226524"/>
            <a:ext cx="4575676" cy="25479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5" y="401225"/>
            <a:ext cx="2857496" cy="282529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847" y="716370"/>
            <a:ext cx="3578684" cy="14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Iniciativas institucionais relevantes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TCU: </a:t>
            </a:r>
            <a:r>
              <a:rPr lang="pt-BR" dirty="0"/>
              <a:t>Programa Nacional de Prevenção à Corrupção – PNPC é uma iniciativa conjunta do TCU e das Redes de Controle da Gestão Pública do Brasil</a:t>
            </a:r>
          </a:p>
          <a:p>
            <a:r>
              <a:rPr lang="pt-BR" b="1" dirty="0"/>
              <a:t>CGU: </a:t>
            </a:r>
            <a:r>
              <a:rPr lang="pt-BR" dirty="0"/>
              <a:t>Sistema de Integridade, Transparência e Acesso à Informação da Administração Pública Federal (</a:t>
            </a:r>
            <a:r>
              <a:rPr lang="pt-BR" dirty="0" err="1"/>
              <a:t>Sitai</a:t>
            </a:r>
            <a:r>
              <a:rPr lang="pt-BR" dirty="0"/>
              <a:t>) é a instância responsável por coordenar e articular as atividades relativas à integridade, à transparência e ao acesso à informação (</a:t>
            </a:r>
            <a:r>
              <a:rPr lang="pt-BR" b="1" cap="all" dirty="0"/>
              <a:t>DECRETO Nº 11.529, DE 16 DE MAIO DE 2023)</a:t>
            </a:r>
            <a:endParaRPr lang="pt-BR" dirty="0"/>
          </a:p>
          <a:p>
            <a:r>
              <a:rPr lang="pt-BR" b="1" dirty="0"/>
              <a:t>CNMP</a:t>
            </a:r>
            <a:r>
              <a:rPr lang="pt-BR" dirty="0"/>
              <a:t>: RESOLUÇÃO Nº 305, DE 11 DE FEVEREIRO DE 2025. Institui as diretrizes para adoção de medidas preventivas em prol da defesa da probidade administrativa, em especial, o incentivo à implantação de Programas de Integridade perante os órgãos da administração pública. </a:t>
            </a:r>
          </a:p>
          <a:p>
            <a:r>
              <a:rPr lang="pt-BR" b="1" dirty="0"/>
              <a:t>Estado de Sergipe</a:t>
            </a:r>
            <a:r>
              <a:rPr lang="pt-BR" dirty="0"/>
              <a:t>: Decreto n. 901/2024 – Institui a Política Estadual de Conformidade e Integridade Pública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4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3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Recomendações para promoção da integridade pública no Brasil – (IPEA)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7" y="2282825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pt-BR" dirty="0"/>
              <a:t>destacar as recomendações da OCDE.</a:t>
            </a:r>
          </a:p>
          <a:p>
            <a:pPr marL="514350" indent="-514350" algn="just">
              <a:buAutoNum type="arabicParenR"/>
            </a:pPr>
            <a:r>
              <a:rPr lang="pt-BR" dirty="0"/>
              <a:t> adotar com urgência a regulamentação da atividade de lobby. </a:t>
            </a:r>
          </a:p>
          <a:p>
            <a:pPr marL="514350" indent="-514350" algn="just">
              <a:buAutoNum type="arabicParenR"/>
            </a:pPr>
            <a:r>
              <a:rPr lang="pt-BR" dirty="0"/>
              <a:t>ampliar a transparência das agendas de agentes políticos do alto escalão do governo. </a:t>
            </a:r>
          </a:p>
          <a:p>
            <a:pPr marL="514350" indent="-514350" algn="just">
              <a:buAutoNum type="arabicParenR"/>
            </a:pPr>
            <a:r>
              <a:rPr lang="pt-BR" dirty="0"/>
              <a:t>Rever os períodos de quarentena de agentes públicos,.</a:t>
            </a:r>
          </a:p>
        </p:txBody>
      </p:sp>
    </p:spTree>
    <p:extLst>
      <p:ext uri="{BB962C8B-B14F-4D97-AF65-F5344CB8AC3E}">
        <p14:creationId xmlns:p14="http://schemas.microsoft.com/office/powerpoint/2010/main" val="59917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Integridade: pedra angular do serviço 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7499" y="1690688"/>
            <a:ext cx="10515600" cy="4351338"/>
          </a:xfrm>
        </p:spPr>
        <p:txBody>
          <a:bodyPr numCol="2"/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>
                <a:solidFill>
                  <a:srgbClr val="403E3B"/>
                </a:solidFill>
                <a:latin typeface="Roboto"/>
              </a:rPr>
              <a:t>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Procurando pessoas para contratar, você busca três qualidades: </a:t>
            </a:r>
            <a:r>
              <a:rPr lang="pt-BR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integridade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, inteligência e energia. E se elas não têm a primeira, as outras duas matarão você.”</a:t>
            </a:r>
            <a:endParaRPr lang="pt-BR" b="1" dirty="0"/>
          </a:p>
        </p:txBody>
      </p:sp>
      <p:pic>
        <p:nvPicPr>
          <p:cNvPr id="2050" name="Picture 2" descr="Repositório de Conhecimento da CGU: Publicações - Integr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90688"/>
            <a:ext cx="4886325" cy="32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3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4830" r="14125" b="17397"/>
          <a:stretch/>
        </p:blipFill>
        <p:spPr>
          <a:xfrm>
            <a:off x="1084881" y="1224366"/>
            <a:ext cx="4060555" cy="403594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70772" y="4773839"/>
            <a:ext cx="2688771" cy="1325563"/>
          </a:xfrm>
        </p:spPr>
        <p:txBody>
          <a:bodyPr/>
          <a:lstStyle/>
          <a:p>
            <a:r>
              <a:rPr lang="pt-BR" dirty="0">
                <a:solidFill>
                  <a:srgbClr val="8D0000"/>
                </a:solidFill>
                <a:latin typeface="Arial Black" panose="020B0A04020102020204" pitchFamily="34" charset="0"/>
              </a:rPr>
              <a:t>@mpcse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49887" y="460129"/>
            <a:ext cx="4425043" cy="1528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rgbClr val="8D0000"/>
                </a:solidFill>
                <a:latin typeface="Arial Black" panose="020B0A04020102020204" pitchFamily="34" charset="0"/>
              </a:rPr>
              <a:t>Obrigado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50778" y="2642174"/>
            <a:ext cx="492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03E3B"/>
                </a:solidFill>
                <a:latin typeface="Roboto"/>
              </a:rPr>
              <a:t>“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Atricon e IRB lançam orientações para a adoção de sistema de integridade  nos Tribunais de Contas – Atr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30" y="1820746"/>
            <a:ext cx="5062047" cy="32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2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9" y="866990"/>
            <a:ext cx="6456338" cy="49295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17" y="866989"/>
            <a:ext cx="4545874" cy="47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849086"/>
            <a:ext cx="1098024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04" y="1690688"/>
            <a:ext cx="10545647" cy="422969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Confiança no governo e percepção da corrupção</a:t>
            </a:r>
          </a:p>
        </p:txBody>
      </p:sp>
    </p:spTree>
    <p:extLst>
      <p:ext uri="{BB962C8B-B14F-4D97-AF65-F5344CB8AC3E}">
        <p14:creationId xmlns:p14="http://schemas.microsoft.com/office/powerpoint/2010/main" val="190580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Corrupção e PIB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6" y="1789612"/>
            <a:ext cx="10241280" cy="41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Consequências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impulsiona o crime organizado, o terrorismo e outras formas de crimes, incluindo a lavagem de dinheiro e o tráfico de drogas.</a:t>
            </a:r>
          </a:p>
          <a:p>
            <a:r>
              <a:rPr lang="pt-BR" dirty="0"/>
              <a:t> aprofunda as desigualdades, mina a confiança dos cidadãos nas instituições públicas, prejudica a boa governança e a justiça social e constitui uma séria ameaça ao Estado de Direito, à democracia e aos direitos fundamentais.</a:t>
            </a:r>
          </a:p>
          <a:p>
            <a:r>
              <a:rPr lang="pt-BR" dirty="0"/>
              <a:t>impacto negativo na prosperidade e no crescimento econômico, criando incerteza nos negócios, reduzindo os níveis de investimento, dificultando a concorrência leal e reduzindo as finanças públicas. </a:t>
            </a:r>
          </a:p>
          <a:p>
            <a:r>
              <a:rPr lang="pt-BR" dirty="0"/>
              <a:t>Afeta negativamente os objetivos governamentais voltados para a redução da desigualdade de renda e a proteção ambiental</a:t>
            </a:r>
          </a:p>
        </p:txBody>
      </p:sp>
    </p:spTree>
    <p:extLst>
      <p:ext uri="{BB962C8B-B14F-4D97-AF65-F5344CB8AC3E}">
        <p14:creationId xmlns:p14="http://schemas.microsoft.com/office/powerpoint/2010/main" val="307015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Existe um direito fundamental à boa governança?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395" y="1690688"/>
            <a:ext cx="2629267" cy="407726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90897" y="1982305"/>
            <a:ext cx="6309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A0A0A"/>
                </a:solidFill>
                <a:latin typeface="Google Sans"/>
              </a:rPr>
              <a:t>Direito fundamental implícito</a:t>
            </a:r>
            <a:r>
              <a:rPr lang="pt-BR" sz="2400" dirty="0">
                <a:solidFill>
                  <a:srgbClr val="0A0A0A"/>
                </a:solidFill>
                <a:latin typeface="Google Sans"/>
              </a:rPr>
              <a:t> ou um desdobramento do direito à boa administração pública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A0A0A"/>
                </a:solidFill>
                <a:latin typeface="Google Sans"/>
              </a:rPr>
              <a:t>não explicitamente listado na Constituição Federal brasileira.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A0A0A"/>
                </a:solidFill>
                <a:latin typeface="Google Sans"/>
              </a:rPr>
              <a:t>deriva diretamente dos princípios constitucionais que regem a administração pública, como a legalidade, impessoalidade, moralidade, publicidade e eficiência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517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227" y="433097"/>
            <a:ext cx="10515600" cy="1325563"/>
          </a:xfrm>
        </p:spPr>
        <p:txBody>
          <a:bodyPr>
            <a:noAutofit/>
          </a:bodyPr>
          <a:lstStyle/>
          <a:p>
            <a:br>
              <a:rPr lang="pt-BR" sz="3200" dirty="0">
                <a:solidFill>
                  <a:srgbClr val="8D0000"/>
                </a:solidFill>
                <a:latin typeface="Arial Black" panose="020B0A04020102020204" pitchFamily="34" charset="0"/>
              </a:rPr>
            </a:br>
            <a:br>
              <a:rPr lang="pt-BR" sz="3200" dirty="0">
                <a:solidFill>
                  <a:srgbClr val="8D0000"/>
                </a:solidFill>
                <a:latin typeface="Arial Black" panose="020B0A04020102020204" pitchFamily="34" charset="0"/>
              </a:rPr>
            </a:b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Reputação Institucional</a:t>
            </a:r>
            <a:br>
              <a:rPr lang="pt-BR" sz="3200" dirty="0">
                <a:solidFill>
                  <a:srgbClr val="8D0000"/>
                </a:solidFill>
                <a:latin typeface="Arial Black" panose="020B0A04020102020204" pitchFamily="34" charset="0"/>
              </a:rPr>
            </a:br>
            <a:endParaRPr lang="pt-BR" sz="3200" dirty="0">
              <a:solidFill>
                <a:srgbClr val="8D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FE37048-00CD-11EF-7ACD-437DE1D4A9FE}"/>
              </a:ext>
            </a:extLst>
          </p:cNvPr>
          <p:cNvSpPr txBox="1">
            <a:spLocks/>
          </p:cNvSpPr>
          <p:nvPr/>
        </p:nvSpPr>
        <p:spPr>
          <a:xfrm>
            <a:off x="977227" y="2346489"/>
            <a:ext cx="10515600" cy="265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A reputação institucional é a percepção coletiva e a avaliação de uma organização por seus diversos públicos (</a:t>
            </a:r>
            <a:r>
              <a:rPr lang="pt-BR" dirty="0" err="1"/>
              <a:t>stakeholders</a:t>
            </a:r>
            <a:r>
              <a:rPr lang="pt-BR" dirty="0"/>
              <a:t>), construída ao longo do tempo a partir da consistência entre o que ela é, o que ela faz e o que ela comunica.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81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5CA28380FB1B49B421D0749DF863EF" ma:contentTypeVersion="18" ma:contentTypeDescription="Crie um novo documento." ma:contentTypeScope="" ma:versionID="b808bd47053d8e576a561ffa58b4d635">
  <xsd:schema xmlns:xsd="http://www.w3.org/2001/XMLSchema" xmlns:xs="http://www.w3.org/2001/XMLSchema" xmlns:p="http://schemas.microsoft.com/office/2006/metadata/properties" xmlns:ns3="77b69345-7072-4e53-914a-543cee79e069" xmlns:ns4="e210061e-fa62-4125-ac1a-05d2be0019b5" targetNamespace="http://schemas.microsoft.com/office/2006/metadata/properties" ma:root="true" ma:fieldsID="e4a87b1fc3bce57f4f96ac0c33621bdb" ns3:_="" ns4:_="">
    <xsd:import namespace="77b69345-7072-4e53-914a-543cee79e069"/>
    <xsd:import namespace="e210061e-fa62-4125-ac1a-05d2be0019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LengthInSecond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69345-7072-4e53-914a-543cee79e0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0061e-fa62-4125-ac1a-05d2be00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10061e-fa62-4125-ac1a-05d2be0019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932776-D679-434E-BB1A-2F4F3C595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69345-7072-4e53-914a-543cee79e069"/>
    <ds:schemaRef ds:uri="e210061e-fa62-4125-ac1a-05d2be0019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4A9AA-72A6-4EF6-BDB0-92B6BC30C64F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210061e-fa62-4125-ac1a-05d2be0019b5"/>
    <ds:schemaRef ds:uri="77b69345-7072-4e53-914a-543cee79e06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445B28-448A-482D-807A-ED0F2B6E7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1633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Google Sans</vt:lpstr>
      <vt:lpstr>Roboto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Confiança no governo e percepção da corrupção</vt:lpstr>
      <vt:lpstr> Corrupção e PIB</vt:lpstr>
      <vt:lpstr> Consequências</vt:lpstr>
      <vt:lpstr> Existe um direito fundamental à boa governança?</vt:lpstr>
      <vt:lpstr>  Reputação Institucional </vt:lpstr>
      <vt:lpstr> A equação do Estado Democrático de Direito:</vt:lpstr>
      <vt:lpstr>Apresentação do PowerPoint</vt:lpstr>
      <vt:lpstr> Governança, Riscos e Compliance</vt:lpstr>
      <vt:lpstr>   Gestão de Riscos</vt:lpstr>
      <vt:lpstr>  Modelo das Três Linhas </vt:lpstr>
      <vt:lpstr> Integridade e Compliance</vt:lpstr>
      <vt:lpstr> O Regime Internacional Anticorrupção</vt:lpstr>
      <vt:lpstr> Linha do Tempo da internacionalização</vt:lpstr>
      <vt:lpstr> Mudança de paradigma: da corrupção à integridade</vt:lpstr>
      <vt:lpstr> Arcabouço normativo brasileiro</vt:lpstr>
      <vt:lpstr> Iniciativas institucionais relevantes</vt:lpstr>
      <vt:lpstr>  Recomendações para promoção da integridade pública no Brasil – (IPEA)</vt:lpstr>
      <vt:lpstr> Integridade: pedra angular do serviço público</vt:lpstr>
      <vt:lpstr>@mpcse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Sustentabilidade econômi</dc:title>
  <dc:creator>Eduardo Santos Rolemberg Cortes</dc:creator>
  <cp:lastModifiedBy>Rodrigo Henrique Almeida C Santana</cp:lastModifiedBy>
  <cp:revision>129</cp:revision>
  <dcterms:created xsi:type="dcterms:W3CDTF">2023-10-07T12:18:42Z</dcterms:created>
  <dcterms:modified xsi:type="dcterms:W3CDTF">2025-12-09T16:45:53Z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0x010100C75CA28380FB1B49B421D0749DF863EF</vt:lpwstr>
  </property>
</Properties>
</file>