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65" r:id="rId5"/>
    <p:sldId id="257" r:id="rId6"/>
    <p:sldId id="280" r:id="rId7"/>
    <p:sldId id="259" r:id="rId8"/>
    <p:sldId id="261" r:id="rId9"/>
    <p:sldId id="268" r:id="rId10"/>
    <p:sldId id="281" r:id="rId11"/>
    <p:sldId id="269" r:id="rId12"/>
    <p:sldId id="270" r:id="rId13"/>
    <p:sldId id="271" r:id="rId14"/>
    <p:sldId id="274" r:id="rId15"/>
    <p:sldId id="273" r:id="rId16"/>
    <p:sldId id="276" r:id="rId17"/>
    <p:sldId id="277" r:id="rId18"/>
    <p:sldId id="278" r:id="rId19"/>
    <p:sldId id="279" r:id="rId20"/>
    <p:sldId id="282" r:id="rId21"/>
    <p:sldId id="264" r:id="rId22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283D7CF-648D-4030-9C03-E9B50A3C722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38FF45-521E-42F2-851B-5F1AE6C88B3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681E78F-5CCD-48A6-9822-0F6027F904AF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CD42F8-4E65-4AD1-9D0D-770195CDC2ED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934A0E1-D10C-4D70-94DA-80F58E7FE763}" type="slidenum">
              <a:t>‹nº›</a:t>
            </a:fld>
            <a:endParaRPr lang="pt-B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09968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5EFD7A-6526-4ED9-84E5-18BDB6D91F8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B0084E9-C607-420E-8366-C15A2092AF10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pt-BR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:a16="http://schemas.microsoft.com/office/drawing/2014/main" id="{409A0B72-2CBF-4885-91CA-6601DE25F4E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062C97-E7C8-4583-9665-5914A509CD8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98F1A6-CC0D-496F-BF83-D9FA03C5A23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CFE631-2DB6-4A6D-9DDC-54148F871AE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pt-B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76097B34-17AD-43E5-AFC2-E9ACCA0AD54E}" type="slidenum"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945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pt-B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8170675-757B-4728-A263-ABDF306DEA8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84EF66-37E1-41B1-B11A-7878F14CEF67}" type="slidenum">
              <a:t>1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F83E7D5-39E8-47EC-8822-D66DA46FDD7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08F95D-AD50-483E-89E1-28930A21066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23A1E9-B8CF-4AF7-9C70-61E1593AC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85EA828-6E1A-4FB7-930F-CE97F76ED6C4}" type="slidenum">
              <a:t>19</a:t>
            </a:fld>
            <a:endParaRPr lang="pt-BR"/>
          </a:p>
        </p:txBody>
      </p:sp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4BCF032-C976-4079-9F8B-9E1E4971FB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18F8CD6-B3DB-4E31-B53F-8061A9E8158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89809F-EA17-4528-B3FF-4D52899F0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327181-AA78-4717-B16E-1EEEB2022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9614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1C891-1CD0-405A-888E-89890346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E37A7D-7153-4E79-85EF-453515DC7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0934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BD6C99-772C-4B1D-859E-A807C1937F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6E6ABF1-80DC-4C2C-B0B6-D42679804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286446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9D2671-15B1-4EFC-91FD-8D3040C42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9E94EE-C047-4607-80AD-B915F6261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110927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112B5-B8B8-47C8-AD80-BC69B8F0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4CEC78-BEF3-4407-B1E5-25226BEE8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148291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E68A0-8D47-433C-8211-3A6867BCB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50AF4BD-72A2-4B52-8128-E55B0EE24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16232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3A9A02-0C30-430B-AF82-14E01386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E59EF9-46AA-466F-A347-A5DA3A02A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9B4E862-C9D5-4609-BDA4-D3B06BB062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22284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65D1E-B0E8-48A4-BFE6-2430A9620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BB18AC-8A3E-4D55-AFB7-93249BA5F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4BB1BC-0F07-45EE-8302-B8915F6D8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AA3DB6C-DCBD-4779-9D49-8AAB67450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827E62D-AED0-4E52-BB0A-A83095EFCC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9368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E0C70-FB8A-498A-9F4F-EFEAF81E6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7853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88045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A6BEB2-0C16-4C6C-B6FB-D19F7279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34C4DF-89E0-404C-8668-4C0FE28EA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400E24-41F3-43BD-9F44-FAD8B2197C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6700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01581-2B46-4C71-B649-44018120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EC1D62-B322-4789-AD34-ACA8598F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3589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FB142-E029-4A4E-9EC9-8515DA853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915DC89-57A0-4A85-8C43-23A530D60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E5B7D8-E5F2-4468-825F-C2D0D9B4D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4081578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83342-C214-4F53-B25C-6B71822C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6F837E-857D-4904-92A6-7966E4897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55072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5FBEFE3-FF2E-4010-B3A8-63AB1C8E3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3200" cy="5308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EDE327-B267-4EF2-8873-4E9740EEA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86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04472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C9E37-5F8B-4533-8A9E-A04556566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C614322-A11E-49DE-BEA3-77863A919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95990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2C18C-748F-4EA9-9F14-8B21CD9DB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12EF3C-CE7E-4D33-B36E-C7AEA29D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6981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F023F-46AC-46A6-9F50-AAAD36FA1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D00EE0-CE42-4AFF-9103-E0DB3A7FF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110739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F977D0-0D16-4546-87E9-7C93CDF3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AB6DB9-1587-4014-AC82-4EEE038655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D29F176-404D-4FA0-BC04-04E5E7CAA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603348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945A46-FB2A-4845-A589-D20DE8B9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B27E30F-7EC5-481A-BFE1-071B3630E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CA5692A-204E-463A-8F38-BF00DFEE5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9E5B20C-0D5C-463E-AA82-75D5EE76EF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33EB6B9-4918-4AE7-ABAB-9FC94E4BE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20851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54EC1-6925-4784-8E6E-E4169586F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130153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644252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11C074-6768-46DE-9BC7-38B30CC20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BD9D07-86EB-4F34-AEE8-3AB80A573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7241486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9E7F14-C898-4E3E-B54F-6DCB2A2D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1862C3-E4AC-4C23-98C3-FE6F2F3A60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71BB86-B31A-4E88-A178-FEC54941B7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694624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5F65A-81C0-440B-9757-2D94B725C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79AA9D9-B781-41DC-B023-9B160CD299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DE20647-8135-4E7D-8805-D019837E4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905758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667CA2-5BE1-4401-BAFB-8097F6096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86BAAD-4172-4EC1-94B8-29DAF4F37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63239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AA0FB8-F315-4D78-AA94-14DC6483F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416A96-8523-42B8-BE75-1654ABC7F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8217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A57DA-D815-4E98-992F-A98720BB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4CDB61-706E-4D03-8417-83B8916B7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39766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F73C56-99AF-4315-94E4-6379BBC6D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39766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58257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899E7-1472-42F3-A44D-E8B82D79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30FD82-DD7A-4B4A-AB03-6C3A337C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6ABED0-A8CB-419E-955D-B0BC11E86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A27F6B-67CF-4E35-8D05-85EC89F9B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19F9FB-74DF-4C0E-B7B6-954BB1171C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757329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2D2E6A-AA81-43AD-AC4D-172396A46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62367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131122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8D4DDC-4A5C-4C01-BD49-9B7242E9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BC59F6-87FE-43FF-BEBE-8C4B506D8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B73DBE-FD1B-40ED-AC39-7BD92EF10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214251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70503-175E-4075-BBB1-F0B565E2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090F73-56A5-4F7F-AC3C-12BDA7077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E7B958A-B9D1-4849-903C-49E7CC5F6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3984878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1A20E45-C483-4FA5-8CF3-DEC5D2717CA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BC99D1C-A19E-4F94-98DC-8CBB0DA630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hangingPunct="1">
        <a:lnSpc>
          <a:spcPct val="100000"/>
        </a:lnSpc>
        <a:tabLst/>
        <a:defRPr lang="pt-BR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DejaVu Sans"/>
          <a:cs typeface="DejaVu Sans"/>
        </a:defRPr>
      </a:lvl1pPr>
    </p:titleStyle>
    <p:bodyStyle>
      <a:lvl1pPr algn="l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DejaVu Sans"/>
          <a:cs typeface="DejaVu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9548A8C-054C-465C-A13F-F0A59F29F3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146C669-F855-4122-AA4D-C3110EEE636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hangingPunct="1">
        <a:lnSpc>
          <a:spcPct val="100000"/>
        </a:lnSpc>
        <a:tabLst/>
        <a:defRPr lang="pt-BR" sz="1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DejaVu Sans"/>
          <a:cs typeface="DejaVu Sans"/>
        </a:defRPr>
      </a:lvl1pPr>
    </p:titleStyle>
    <p:bodyStyle>
      <a:lvl1pPr algn="l" hangingPunct="1">
        <a:lnSpc>
          <a:spcPct val="90000"/>
        </a:lnSpc>
        <a:spcBef>
          <a:spcPts val="1417"/>
        </a:spcBef>
        <a:spcAft>
          <a:spcPts val="0"/>
        </a:spcAft>
        <a:tabLst/>
        <a:defRPr lang="pt-BR" sz="280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Arial"/>
          <a:ea typeface="DejaVu Sans"/>
          <a:cs typeface="DejaVu San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8;p17">
            <a:extLst>
              <a:ext uri="{FF2B5EF4-FFF2-40B4-BE49-F238E27FC236}">
                <a16:creationId xmlns:a16="http://schemas.microsoft.com/office/drawing/2014/main" id="{E25C3A4B-FC27-4925-8996-440575686A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188879" cy="6854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VII – </a:t>
            </a:r>
            <a:r>
              <a:rPr lang="pt-BR" sz="3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Gestão da Política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1071563"/>
            <a:ext cx="11201039" cy="4557712"/>
          </a:xfrm>
        </p:spPr>
        <p:txBody>
          <a:bodyPr>
            <a:noAutofit/>
          </a:bodyPr>
          <a:lstStyle/>
          <a:p>
            <a:pPr lvl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pt-BR" sz="2600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Compõem o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 Sistema Estadual de Integridade Pública: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A SETC </a:t>
            </a:r>
            <a:r>
              <a:rPr lang="pt-BR" sz="2600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como órgão central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Os Comitês de Integridade Pública (</a:t>
            </a:r>
            <a:r>
              <a:rPr lang="pt-BR" sz="2600" b="1" kern="0" dirty="0" err="1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CIPs</a:t>
            </a:r>
            <a:r>
              <a:rPr lang="pt-BR" sz="2600" b="1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)</a:t>
            </a:r>
            <a:r>
              <a:rPr lang="pt-BR" sz="2600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 dos órgãos,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 como Unidades Setoriais. ​</a:t>
            </a: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lvl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endParaRPr lang="pt-BR" sz="2600" b="1" kern="0" dirty="0">
              <a:effectLst/>
              <a:latin typeface="+mn-lt"/>
              <a:ea typeface="Times New Roman" panose="02020603050405020304" pitchFamily="18" charset="0"/>
              <a:cs typeface="Lucida Sans" panose="020B0602030504020204" pitchFamily="34" charset="0"/>
            </a:endParaRPr>
          </a:p>
          <a:p>
            <a:pPr lvl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O órgão central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é responsável por desenvolver normas e orientações, monitorar a implementação dos Programas de Integridade e viabilizar a capacitação dos servidores.</a:t>
            </a:r>
          </a:p>
          <a:p>
            <a:pPr lvl="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Os </a:t>
            </a:r>
            <a:r>
              <a:rPr lang="pt-BR" sz="2600" b="1" kern="0" dirty="0"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Comitês de Integridade Pública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 são </a:t>
            </a:r>
            <a:r>
              <a:rPr lang="pt-BR" sz="2600" kern="0" dirty="0">
                <a:latin typeface="+mn-lt"/>
              </a:rPr>
              <a:t>responsáveis por planejar, coordenar, executar, acompanhar e aprimorar o Programa e o Plano de Integridade dentro de cada órgão, atuando como o elo entre a Política estadual e a prática cotidiana.</a:t>
            </a:r>
          </a:p>
          <a:p>
            <a:pPr lvl="0" algn="just" fontAlgn="auto">
              <a:buSzPts val="1000"/>
              <a:tabLst>
                <a:tab pos="457200" algn="l"/>
              </a:tabLst>
            </a:pPr>
            <a:endParaRPr lang="pt-BR" sz="18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lvl="0" fontAlgn="auto">
              <a:buSzPts val="1000"/>
              <a:tabLst>
                <a:tab pos="457200" algn="l"/>
              </a:tabLst>
            </a:pPr>
            <a:endParaRPr lang="pt-BR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5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VIII – </a:t>
            </a:r>
            <a:r>
              <a:rPr lang="pt-BR" sz="3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Programas de Integridade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900113"/>
            <a:ext cx="11201039" cy="548640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latin typeface="+mn-lt"/>
              </a:rPr>
              <a:t>Um </a:t>
            </a:r>
            <a:r>
              <a:rPr lang="pt-BR" sz="2400" b="1" dirty="0">
                <a:latin typeface="+mn-lt"/>
              </a:rPr>
              <a:t>Programa de Integridade</a:t>
            </a:r>
            <a:r>
              <a:rPr lang="pt-BR" sz="2400" dirty="0">
                <a:latin typeface="+mn-lt"/>
              </a:rPr>
              <a:t> é como um </a:t>
            </a:r>
            <a:r>
              <a:rPr lang="pt-BR" sz="2400" i="1" dirty="0">
                <a:latin typeface="+mn-lt"/>
              </a:rPr>
              <a:t>guia interno</a:t>
            </a:r>
            <a:r>
              <a:rPr lang="pt-BR" sz="2400" dirty="0">
                <a:latin typeface="+mn-lt"/>
              </a:rPr>
              <a:t> que ajuda o órgão público a funcionar de forma a </a:t>
            </a:r>
            <a:r>
              <a:rPr lang="pt-BR" sz="2400" b="1" dirty="0">
                <a:latin typeface="+mn-lt"/>
              </a:rPr>
              <a:t>evitar erros, fraudes e corrupção, garantir que as decisões sigam a lei, melhorar a confiança da população no serviço público e mostrar como servidores e gestores devem agir no dia a dia.</a:t>
            </a:r>
            <a:endParaRPr lang="pt-BR" sz="2400" dirty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dirty="0">
                <a:latin typeface="+mn-lt"/>
              </a:rPr>
              <a:t>A implementação de um Programa de Integridade, ocorre por fases: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n-lt"/>
              </a:rPr>
              <a:t>1ª - Institucionalização </a:t>
            </a:r>
            <a:r>
              <a:rPr lang="pt-BR" sz="2400" dirty="0">
                <a:latin typeface="+mn-lt"/>
              </a:rPr>
              <a:t>formal e indicação do Comitê responsável;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n-lt"/>
              </a:rPr>
              <a:t>2ª - Diagnóstico </a:t>
            </a:r>
            <a:r>
              <a:rPr lang="pt-BR" sz="2400" dirty="0">
                <a:latin typeface="+mn-lt"/>
              </a:rPr>
              <a:t>do órgão com descrição da estrutura e atividades dos setores;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n-lt"/>
              </a:rPr>
              <a:t>3ª - Identificação </a:t>
            </a:r>
            <a:r>
              <a:rPr lang="pt-BR" sz="2400" dirty="0">
                <a:latin typeface="+mn-lt"/>
              </a:rPr>
              <a:t>dos riscos, definição das medidas de mitigação e nomeação dos responsáveis pelas ações em cada setor.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n-lt"/>
              </a:rPr>
              <a:t>4ª - Elaboração </a:t>
            </a:r>
            <a:r>
              <a:rPr lang="pt-BR" sz="2400" dirty="0">
                <a:latin typeface="+mn-lt"/>
              </a:rPr>
              <a:t>ou revisão dos instrumentos de integridade, como códigos de conduta, normativos e fluxos de trabalho.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b="1" dirty="0">
                <a:latin typeface="+mn-lt"/>
              </a:rPr>
              <a:t>5ª - Implantação </a:t>
            </a:r>
            <a:r>
              <a:rPr lang="pt-BR" sz="2400" dirty="0">
                <a:latin typeface="+mn-lt"/>
              </a:rPr>
              <a:t>do Programa com capacitações, divulgação dos normativos, fortalecimento do canal de denúncias e monitoramento contínuo.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pt-BR" sz="2000" dirty="0">
              <a:latin typeface="+mn-lt"/>
            </a:endParaRPr>
          </a:p>
          <a:p>
            <a:pPr lvl="0" fontAlgn="auto">
              <a:buSzPts val="1000"/>
              <a:tabLst>
                <a:tab pos="457200" algn="l"/>
              </a:tabLst>
            </a:pPr>
            <a:endParaRPr lang="pt-BR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67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VIII – </a:t>
            </a:r>
            <a:r>
              <a:rPr lang="pt-BR" sz="3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Programas de Integridade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1098000"/>
            <a:ext cx="11201039" cy="458842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Cada órgão precisa elaborar seu próprio programa de integridade porque cada instituição possui características, funções, riscos e desafios específicos em sua atuação e a personalização permite: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4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Identificação de riscos específicos</a:t>
            </a:r>
            <a:r>
              <a:rPr lang="pt-BR" sz="2400" b="1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;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4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Adaptação às particularidades;</a:t>
            </a:r>
            <a:endParaRPr lang="pt-BR" sz="24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4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Eficiência na elaboração e aplicação das normas </a:t>
            </a:r>
            <a:r>
              <a:rPr lang="pt-BR" sz="2400" b="1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internas;</a:t>
            </a:r>
            <a:endParaRPr lang="pt-BR" sz="24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4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Maior engajamento do corpo funcional</a:t>
            </a:r>
            <a:r>
              <a:rPr lang="pt-BR" sz="24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;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</a:pPr>
            <a:r>
              <a:rPr lang="pt-BR" sz="24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Fortalecimento da transparência e confiança</a:t>
            </a:r>
            <a:r>
              <a:rPr lang="pt-BR" sz="24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400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U</a:t>
            </a:r>
            <a:r>
              <a:rPr lang="pt-BR" sz="24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m programa de integridade elaborado pelo próprio órgão assegura que cada instituição atenda às exigências legais, promova a ética e fortaleça a governança pública de forma efetiva.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pt-BR" sz="2000" dirty="0">
              <a:latin typeface="+mn-lt"/>
            </a:endParaRPr>
          </a:p>
          <a:p>
            <a:pPr lvl="0" fontAlgn="auto">
              <a:buSzPts val="1000"/>
              <a:tabLst>
                <a:tab pos="457200" algn="l"/>
              </a:tabLst>
            </a:pPr>
            <a:endParaRPr lang="pt-BR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5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IX – </a:t>
            </a:r>
            <a:r>
              <a:rPr lang="pt-BR" sz="3600" b="1" dirty="0">
                <a:latin typeface="+mn-lt"/>
              </a:rPr>
              <a:t>Pontos importantes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900113"/>
            <a:ext cx="11201039" cy="5486400"/>
          </a:xfrm>
        </p:spPr>
        <p:txBody>
          <a:bodyPr>
            <a:noAutofit/>
          </a:bodyPr>
          <a:lstStyle/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endParaRPr lang="pt-BR" sz="2400" kern="0" dirty="0">
              <a:latin typeface="Calibri" panose="020F0502020204030204" pitchFamily="34" charset="0"/>
            </a:endParaRPr>
          </a:p>
          <a:p>
            <a:pPr lvl="0" algn="just" fontAlgn="auto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400" b="1" kern="0" dirty="0">
                <a:latin typeface="Calibri" panose="020F0502020204030204" pitchFamily="34" charset="0"/>
              </a:rPr>
              <a:t>1. A alta administração deve demonstrar apoio explícito ao Programa</a:t>
            </a:r>
            <a:r>
              <a:rPr lang="pt-BR" sz="2400" kern="0" dirty="0">
                <a:latin typeface="Calibri" panose="020F0502020204030204" pitchFamily="34" charset="0"/>
              </a:rPr>
              <a:t>, garantindo recursos, fortalecendo instâncias responsáveis e reforçando a importância dos valores de integridade. </a:t>
            </a:r>
          </a:p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400" b="1" kern="0" dirty="0">
                <a:latin typeface="Calibri" panose="020F0502020204030204" pitchFamily="34" charset="0"/>
              </a:rPr>
              <a:t>2. Os Programas devem englobar a análise de riscos, formas de mitigação e mecanismos de controle interno e de prevenção</a:t>
            </a:r>
            <a:r>
              <a:rPr lang="pt-BR" sz="2400" kern="0" dirty="0">
                <a:latin typeface="Calibri" panose="020F0502020204030204" pitchFamily="34" charset="0"/>
              </a:rPr>
              <a:t>, como regras claras, etapas de conferência, revisão de processos e boas práticas de trabalho para evitar que os riscos se concretizem.</a:t>
            </a:r>
          </a:p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400" b="1" kern="0" dirty="0">
                <a:latin typeface="Calibri" panose="020F0502020204030204" pitchFamily="34" charset="0"/>
              </a:rPr>
              <a:t>3. A divulgação do Programa </a:t>
            </a:r>
            <a:r>
              <a:rPr lang="pt-BR" sz="2400" kern="0" dirty="0">
                <a:latin typeface="Calibri" panose="020F0502020204030204" pitchFamily="34" charset="0"/>
              </a:rPr>
              <a:t>deve </a:t>
            </a:r>
            <a:r>
              <a:rPr lang="pt-B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ser feita na página eletrônica do órgão após aprovação pela alta administração e as ações de comunicação e treinamento devem assegurar que todos os colaboradores conheçam os padrões éticos estabelecidos.</a:t>
            </a:r>
            <a:endParaRPr lang="pt-BR" sz="24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4. Os prazos para implementação </a:t>
            </a:r>
            <a:r>
              <a:rPr lang="pt-B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dos Programas de Integridade de cada órgão, serão definidos na Portaria Conjunta da SETC e do órgão aderente. ​</a:t>
            </a:r>
            <a:endParaRPr lang="pt-BR" sz="24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212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X – </a:t>
            </a:r>
            <a:r>
              <a:rPr lang="pt-BR" sz="3600" b="1" dirty="0">
                <a:latin typeface="+mn-lt"/>
              </a:rPr>
              <a:t>Programa de Integridade da SETC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36" y="900113"/>
            <a:ext cx="11201039" cy="5486400"/>
          </a:xfrm>
        </p:spPr>
        <p:txBody>
          <a:bodyPr>
            <a:no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pt-BR" altLang="pt-BR" sz="2400" dirty="0">
                <a:latin typeface="+mn-lt"/>
              </a:rPr>
              <a:t>O Programa de Integridade da SETC, aprovado pela Portaria nº 40/2025 da SETC, foi construído durante o ano de 2025, com base nas diretrizes estabelecidas pela Política </a:t>
            </a:r>
            <a:r>
              <a:rPr lang="pt-BR" altLang="pt-BR" sz="2400" i="1" dirty="0" err="1">
                <a:latin typeface="+mn-lt"/>
              </a:rPr>
              <a:t>Integre-SE</a:t>
            </a:r>
            <a:r>
              <a:rPr lang="pt-BR" altLang="pt-BR" sz="2400" dirty="0">
                <a:latin typeface="+mn-lt"/>
              </a:rPr>
              <a:t> e obedeceu às seguintes etapas: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AutoNum type="arabicPeriod"/>
              <a:tabLst/>
            </a:pPr>
            <a:r>
              <a:rPr lang="pt-BR" altLang="pt-BR" sz="2400" b="1" dirty="0">
                <a:latin typeface="+mn-lt"/>
              </a:rPr>
              <a:t>Caracterização da Secretaria: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BR" altLang="pt-BR" sz="2400" dirty="0">
                <a:latin typeface="+mn-lt"/>
              </a:rPr>
              <a:t>levantamento das estruturas em funcionamento, formalizadas ou não, levando-se em consideração a proposta de reestruturação existente que busca alinhar a estrutura formal às </a:t>
            </a:r>
            <a:r>
              <a:rPr lang="pt-BR" altLang="pt-BR" sz="2400" dirty="0" err="1">
                <a:latin typeface="+mn-lt"/>
              </a:rPr>
              <a:t>macrofunções</a:t>
            </a:r>
            <a:r>
              <a:rPr lang="pt-BR" altLang="pt-BR" sz="2400" dirty="0">
                <a:latin typeface="+mn-lt"/>
              </a:rPr>
              <a:t> já exercidas, fortalecendo a atuação institucional.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tabLst/>
            </a:pPr>
            <a:r>
              <a:rPr lang="pt-BR" altLang="pt-BR" sz="2400" b="1" dirty="0">
                <a:latin typeface="+mn-lt"/>
              </a:rPr>
              <a:t>2. Diagnóstico e Direcionamento: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BR" altLang="pt-BR" sz="2400" dirty="0">
                <a:latin typeface="+mn-lt"/>
              </a:rPr>
              <a:t>O diagnóstico do ambiente de integridade evidenciou avanços importantes e desafios ainda presentes, especialmente em gestão de riscos, mecanismos éticos e canais de denúncia.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BR" altLang="pt-BR" sz="2400" dirty="0">
                <a:latin typeface="+mn-lt"/>
              </a:rPr>
              <a:t>Esses resultados orientaram a construção do Plano de Integridade, voltado ao fortalecimento de práticas preventivas e corretivas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5D54E4D-7A1E-4F3A-B057-1530672C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290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X – </a:t>
            </a:r>
            <a:r>
              <a:rPr lang="pt-BR" sz="3600" b="1" dirty="0">
                <a:latin typeface="+mn-lt"/>
              </a:rPr>
              <a:t>Programa de Integridade da SETC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900113"/>
            <a:ext cx="11201039" cy="5486400"/>
          </a:xfrm>
        </p:spPr>
        <p:txBody>
          <a:bodyPr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</a:pPr>
            <a:r>
              <a:rPr lang="pt-BR" altLang="pt-BR" sz="2600" b="1" dirty="0">
                <a:latin typeface="+mn-lt"/>
              </a:rPr>
              <a:t>3. Visão e Estrutura: 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altLang="pt-BR" sz="2600" dirty="0">
                <a:latin typeface="+mn-lt"/>
              </a:rPr>
              <a:t>O Programa projeta a SETC</a:t>
            </a:r>
            <a:r>
              <a:rPr lang="pt-BR" sz="260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2600" dirty="0">
                <a:latin typeface="+mn-lt"/>
              </a:rPr>
              <a:t>como referência em ética, transparência e prevenção de riscos.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dirty="0">
                <a:latin typeface="+mn-lt"/>
              </a:rPr>
              <a:t>Prevê governança robusta, com a criação do Comitê de Integridade, da Comissão de Ética Setorial e da Subsecretaria de Integridade Estadual.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dirty="0">
                <a:latin typeface="+mn-lt"/>
              </a:rPr>
              <a:t>Institui a gestão de riscos como pilar central, com metodologia de monitoramento contínuo.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</a:pPr>
            <a:r>
              <a:rPr lang="pt-BR" altLang="pt-BR" sz="2600" b="1" dirty="0">
                <a:latin typeface="+mn-lt"/>
              </a:rPr>
              <a:t>4. Caminho futuro: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BR" altLang="pt-BR" sz="2600" dirty="0">
                <a:latin typeface="+mn-lt"/>
              </a:rPr>
              <a:t>Prevê avaliações periódicas, comunicação ativa e capacitação permanente dos servidores.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pt-BR" altLang="pt-BR" sz="2600" dirty="0">
                <a:latin typeface="+mn-lt"/>
              </a:rPr>
              <a:t>Reforça que integridade é cultura, prática diária e compromisso coletivo com o interesse público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2400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5D54E4D-7A1E-4F3A-B057-1530672C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3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XI – </a:t>
            </a:r>
            <a:r>
              <a:rPr lang="pt-BR" sz="3600" b="1" dirty="0">
                <a:latin typeface="+mn-lt"/>
              </a:rPr>
              <a:t>Plano de Integridade da SETC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900113"/>
            <a:ext cx="11201039" cy="5486400"/>
          </a:xfrm>
        </p:spPr>
        <p:txBody>
          <a:bodyPr>
            <a:no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t-BR" altLang="pt-BR" sz="2600" b="1" dirty="0">
                <a:latin typeface="+mn-lt"/>
              </a:rPr>
              <a:t>Eixos Estratégicos: 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dirty="0">
                <a:latin typeface="+mn-lt"/>
              </a:rPr>
              <a:t>O Plano de Integridade da SETC/SE orienta ações concretas que fortalecem a transparência, a ética e a eficiência institucional</a:t>
            </a:r>
            <a:r>
              <a:rPr lang="pt-BR" altLang="pt-BR" sz="2400" dirty="0">
                <a:latin typeface="+mn-lt"/>
              </a:rPr>
              <a:t>, com definição de responsáveis por cada atividade descrita.</a:t>
            </a:r>
          </a:p>
          <a:p>
            <a:pPr marL="342900" lvl="0" indent="-342900" algn="just"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400" dirty="0">
                <a:latin typeface="+mn-lt"/>
              </a:rPr>
              <a:t>Estruturado em cinco eixos estratégicos, o Plano busca alinhar o Programa de Integridade às práticas de governança pública, estimulando a participação dos servidores e a atuação coordenada entre as unidades:</a:t>
            </a:r>
            <a:endParaRPr lang="pt-BR" sz="2400" b="1" dirty="0">
              <a:latin typeface="+mn-lt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pt-BR" sz="2400" b="1" dirty="0">
                <a:latin typeface="+mn-lt"/>
              </a:rPr>
              <a:t>I - Fortalecimento da Governança e da Segurança Jurídica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sz="2400" b="1" dirty="0">
                <a:latin typeface="+mn-lt"/>
              </a:rPr>
              <a:t>II - Prevenção e Responsabilização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sz="2400" b="1" dirty="0">
                <a:latin typeface="+mn-lt"/>
              </a:rPr>
              <a:t>III - Promoção da Ética e da Cultura da Integridade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sz="2400" b="1" dirty="0">
                <a:latin typeface="+mn-lt"/>
              </a:rPr>
              <a:t>IV - Capacitação e Comunicação Institucional</a:t>
            </a:r>
          </a:p>
          <a:p>
            <a:pPr marL="342900" lvl="0" indent="-342900" algn="just">
              <a:tabLst>
                <a:tab pos="457200" algn="l"/>
              </a:tabLst>
            </a:pPr>
            <a:r>
              <a:rPr lang="pt-BR" sz="2400" b="1" dirty="0">
                <a:latin typeface="+mn-lt"/>
              </a:rPr>
              <a:t>V - Transparência e Controle Social.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5D54E4D-7A1E-4F3A-B057-1530672C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869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XI – </a:t>
            </a:r>
            <a:r>
              <a:rPr lang="pt-BR" sz="3600" b="1" dirty="0">
                <a:latin typeface="+mn-lt"/>
              </a:rPr>
              <a:t>Plano de Integridade da SETC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900113"/>
            <a:ext cx="11201039" cy="46720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pt-BR" sz="2600" b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600" b="1" dirty="0">
                <a:latin typeface="+mn-lt"/>
              </a:rPr>
              <a:t>Próximos passos: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dirty="0">
                <a:latin typeface="+mn-lt"/>
              </a:rPr>
              <a:t>Implementação formal da reestruturação organizacional para dar suporte técnico e institucional às novas funções da SETC.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dirty="0">
                <a:latin typeface="+mn-lt"/>
              </a:rPr>
              <a:t>Mapeamento e gestão de riscos integrados a todos os processos do órgão.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dirty="0">
                <a:latin typeface="+mn-lt"/>
              </a:rPr>
              <a:t>Capacitação contínua dos servidores e comunicação ativa com a sociedade.</a:t>
            </a:r>
          </a:p>
          <a:p>
            <a:pPr marL="342900" lvl="0" indent="-34290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dirty="0">
                <a:latin typeface="+mn-lt"/>
              </a:rPr>
              <a:t>Monitoramento constante, avaliações periódicas e atualização do Programa para assegurar sua eficácia e relevância.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pt-BR" sz="2600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5D54E4D-7A1E-4F3A-B057-1530672C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9711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XII – </a:t>
            </a:r>
            <a:r>
              <a:rPr lang="pt-BR" sz="3600" b="1" dirty="0">
                <a:latin typeface="+mn-lt"/>
              </a:rPr>
              <a:t>Conclusão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881" y="1916663"/>
            <a:ext cx="11201039" cy="328612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n-lt"/>
              </a:rPr>
              <a:t>Integridade não é um projeto pontual, nem uma ação isolada: é um compromisso permanente com a construção de uma cultura sólida, que envolve pessoas, processos e valores. 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dirty="0">
                <a:latin typeface="+mn-lt"/>
              </a:rPr>
              <a:t>Quando fortalecemos a integridade, fortalecemos toda a administração pública — e fortalecemos, sobretudo, a confiança da sociedade.</a:t>
            </a:r>
          </a:p>
          <a:p>
            <a:pPr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endParaRPr lang="pt-BR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05D54E4D-7A1E-4F3A-B057-1530672C4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328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771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F9DFF-6152-44E0-8416-7B22609F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628650"/>
            <a:ext cx="10972440" cy="4914900"/>
          </a:xfrm>
        </p:spPr>
        <p:txBody>
          <a:bodyPr/>
          <a:lstStyle/>
          <a:p>
            <a:pPr algn="ctr" rtl="0"/>
            <a: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  <a:t>1. POLÍTICA ESTADUAL DE CONFORMIDADE E INTEGRIDADE PÚBLICA – </a:t>
            </a:r>
            <a:r>
              <a:rPr lang="pt-BR" sz="4000" b="1" i="1" u="none" strike="noStrike" dirty="0" err="1">
                <a:solidFill>
                  <a:srgbClr val="FFFFFF"/>
                </a:solidFill>
                <a:latin typeface="Calibri" panose="020F0502020204030204" pitchFamily="34" charset="0"/>
              </a:rPr>
              <a:t>Integre-SE</a:t>
            </a:r>
            <a:b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  <a:t>(</a:t>
            </a:r>
            <a:r>
              <a:rPr lang="pt-BR" sz="36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  <a:t>Decreto Estadual nº 901 de 13 de dezembro de 2024)</a:t>
            </a:r>
            <a:b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b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  <a:t>2. PROGRAMA DE INTEGRIDADE DA SETC/SE</a:t>
            </a:r>
            <a:br>
              <a:rPr lang="pt-BR" sz="40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</a:br>
            <a:r>
              <a:rPr lang="pt-BR" sz="3600" b="1" i="0" u="none" strike="noStrike" dirty="0">
                <a:solidFill>
                  <a:srgbClr val="FFFFFF"/>
                </a:solidFill>
                <a:latin typeface="Calibri" panose="020F0502020204030204" pitchFamily="34" charset="0"/>
              </a:rPr>
              <a:t>(Portaria nº 40/2025 da SETC)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47649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D931C1-CFA7-4BDF-A029-852DFADD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0424"/>
            <a:ext cx="10972440" cy="1002601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I - </a:t>
            </a:r>
            <a:r>
              <a:rPr lang="pt-BR" sz="3600" b="1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O que é a Política </a:t>
            </a:r>
            <a:r>
              <a:rPr lang="pt-BR" sz="3600" b="1" i="1" dirty="0" err="1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Integre‑SE</a:t>
            </a:r>
            <a:r>
              <a:rPr lang="pt-BR" sz="3600" b="1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?</a:t>
            </a:r>
            <a:br>
              <a:rPr lang="pt-BR" sz="3600" b="0" i="0" u="none" strike="noStrike" dirty="0">
                <a:solidFill>
                  <a:prstClr val="black"/>
                </a:solidFill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CE6F67-04D7-40F2-B25B-D42F7DD0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343025"/>
            <a:ext cx="10972440" cy="477202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600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Em alinhamento às melhores práticas nacionais e dispositivos sobre responsabilização administrativa e anticorrupção, a</a:t>
            </a:r>
            <a:r>
              <a:rPr lang="pt-BR" sz="26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 Política </a:t>
            </a:r>
            <a:r>
              <a:rPr lang="pt-BR" sz="2600" i="1" kern="150" dirty="0" err="1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Integre‑SE</a:t>
            </a:r>
            <a:r>
              <a:rPr lang="pt-BR" sz="2600" i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  <a:r>
              <a:rPr lang="pt-BR" sz="26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foi instituída por meio do Decreto Estadual nº 901/2024 como o principal marco regulatório da integridade no Poder Executivo de Sergipe, com a finalidade de: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</a:t>
            </a:r>
            <a:r>
              <a:rPr lang="pt-BR" sz="26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struturar o Sistema Estadual de Integridade Pública;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D</a:t>
            </a:r>
            <a:r>
              <a:rPr lang="pt-BR" sz="26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efinir competências e 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</a:t>
            </a:r>
            <a:r>
              <a:rPr lang="pt-BR" sz="26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stabelecer os fundamentos para a construção de Programas </a:t>
            </a:r>
            <a:r>
              <a:rPr lang="pt-BR" sz="2600" b="1" kern="15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de Integridade pelos órgãos da Administração Pública Direta, autárquica e fundacional.</a:t>
            </a: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6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A </a:t>
            </a:r>
            <a:r>
              <a:rPr lang="pt-BR" sz="2600" i="1" kern="150" dirty="0" err="1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Integre‑SE</a:t>
            </a:r>
            <a:r>
              <a:rPr lang="pt-BR" sz="2600" i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 </a:t>
            </a:r>
            <a:r>
              <a:rPr lang="pt-BR" sz="26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busca consolidar uma cultura organizacional orientada pela ética, responsabilidade e transparência. </a:t>
            </a: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571500" marR="0" indent="-571500" algn="just">
              <a:buFont typeface="Arial" panose="020B0604020202020204" pitchFamily="34" charset="0"/>
              <a:buChar char="•"/>
            </a:pPr>
            <a:endParaRPr lang="pt-BR" sz="3200" b="1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7D931C1-CFA7-4BDF-A029-852DFADD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340424"/>
            <a:ext cx="10972440" cy="1002601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I - </a:t>
            </a:r>
            <a:r>
              <a:rPr lang="pt-BR" sz="3600" b="1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O que é a Política </a:t>
            </a:r>
            <a:r>
              <a:rPr lang="pt-BR" sz="3600" b="1" i="1" dirty="0" err="1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Integre‑SE</a:t>
            </a:r>
            <a:r>
              <a:rPr lang="pt-BR" sz="3600" b="1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?</a:t>
            </a:r>
            <a:br>
              <a:rPr lang="pt-BR" sz="3600" b="0" i="0" u="none" strike="noStrike" dirty="0">
                <a:solidFill>
                  <a:prstClr val="black"/>
                </a:solidFill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2CE6F67-04D7-40F2-B25B-D42F7DD0D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157287"/>
            <a:ext cx="10972440" cy="477202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6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A Política </a:t>
            </a:r>
            <a:r>
              <a:rPr lang="pt-BR" sz="2600" kern="150" dirty="0">
                <a:latin typeface="+mn-lt"/>
                <a:ea typeface="NSimSun" panose="02010609030101010101" pitchFamily="49" charset="-122"/>
              </a:rPr>
              <a:t>estabelece ainda as </a:t>
            </a:r>
            <a:r>
              <a:rPr lang="pt-BR" sz="2600" b="1" kern="150" dirty="0">
                <a:latin typeface="+mn-lt"/>
                <a:ea typeface="NSimSun" panose="02010609030101010101" pitchFamily="49" charset="-122"/>
              </a:rPr>
              <a:t>diretrizes para prevenção, detecção e tratamento de riscos de integridade</a:t>
            </a:r>
            <a:r>
              <a:rPr lang="pt-BR" sz="2600" kern="150" dirty="0">
                <a:latin typeface="+mn-lt"/>
                <a:ea typeface="NSimSun" panose="02010609030101010101" pitchFamily="49" charset="-122"/>
              </a:rPr>
              <a:t>, orientando a administração pública estadual a:</a:t>
            </a:r>
          </a:p>
          <a:p>
            <a:pPr marL="457200" lvl="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</a:rPr>
              <a:t>Mapear e avaliar riscos </a:t>
            </a:r>
            <a:r>
              <a:rPr lang="pt-BR" sz="2600" kern="150" dirty="0">
                <a:latin typeface="+mn-lt"/>
                <a:ea typeface="NSimSun" panose="02010609030101010101" pitchFamily="49" charset="-122"/>
              </a:rPr>
              <a:t>que possam comprometer a integridade dos processos;</a:t>
            </a:r>
          </a:p>
          <a:p>
            <a:pPr marL="457200" lvl="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</a:rPr>
              <a:t>Implementar controles e boas práticas </a:t>
            </a:r>
            <a:r>
              <a:rPr lang="pt-BR" sz="2600" kern="150" dirty="0">
                <a:latin typeface="+mn-lt"/>
                <a:ea typeface="NSimSun" panose="02010609030101010101" pitchFamily="49" charset="-122"/>
              </a:rPr>
              <a:t>para prevenir irregularidades;</a:t>
            </a:r>
          </a:p>
          <a:p>
            <a:pPr marL="457200" lvl="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</a:rPr>
              <a:t>Criar mecanismos de detecção</a:t>
            </a:r>
            <a:r>
              <a:rPr lang="pt-BR" sz="2600" kern="150" dirty="0">
                <a:latin typeface="+mn-lt"/>
                <a:ea typeface="NSimSun" panose="02010609030101010101" pitchFamily="49" charset="-122"/>
              </a:rPr>
              <a:t>, como monitoramento, auditorias e canais de denúncia;</a:t>
            </a:r>
          </a:p>
          <a:p>
            <a:pPr marL="457200" lvl="0" indent="-45720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latin typeface="+mn-lt"/>
                <a:ea typeface="NSimSun" panose="02010609030101010101" pitchFamily="49" charset="-122"/>
              </a:rPr>
              <a:t>Executar ações de resposta e correção </a:t>
            </a:r>
            <a:r>
              <a:rPr lang="pt-BR" sz="2600" kern="150" dirty="0">
                <a:latin typeface="+mn-lt"/>
                <a:ea typeface="NSimSun" panose="02010609030101010101" pitchFamily="49" charset="-122"/>
              </a:rPr>
              <a:t>quando falhas ou violações forem identificadas.</a:t>
            </a:r>
          </a:p>
          <a:p>
            <a:pPr lvl="0" algn="just">
              <a:lnSpc>
                <a:spcPct val="110000"/>
              </a:lnSpc>
              <a:spcBef>
                <a:spcPts val="200"/>
              </a:spcBef>
              <a:spcAft>
                <a:spcPts val="200"/>
              </a:spcAft>
            </a:pPr>
            <a:r>
              <a:rPr lang="pt-BR" sz="2600" kern="150" dirty="0">
                <a:latin typeface="+mn-lt"/>
                <a:ea typeface="NSimSun" panose="02010609030101010101" pitchFamily="49" charset="-122"/>
              </a:rPr>
              <a:t>Tudo com o </a:t>
            </a:r>
            <a:r>
              <a:rPr lang="pt-BR" sz="2600" b="1" kern="150" dirty="0">
                <a:latin typeface="+mn-lt"/>
                <a:ea typeface="NSimSun" panose="02010609030101010101" pitchFamily="49" charset="-122"/>
              </a:rPr>
              <a:t>propósito de fortalecer a ética pública, reduzir riscos de atos de improbidade e aprimorar a prestação de contas</a:t>
            </a: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571500" marR="0" indent="-571500" algn="just">
              <a:buFont typeface="Arial" panose="020B0604020202020204" pitchFamily="34" charset="0"/>
              <a:buChar char="•"/>
            </a:pPr>
            <a:endParaRPr lang="pt-BR" sz="3200" b="1" i="0" u="none" strike="noStrike" baseline="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8475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E9BBAC37-4FD4-4765-96C6-F037CE26E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177356"/>
            <a:ext cx="10972440" cy="1002601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II – </a:t>
            </a:r>
            <a:r>
              <a:rPr lang="pt-BR" sz="36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Abrangência</a:t>
            </a: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E8AAEB6-2B1E-4BDD-B7B4-B96A0D65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1107282"/>
            <a:ext cx="10972440" cy="5072061"/>
          </a:xfrm>
        </p:spPr>
        <p:txBody>
          <a:bodyPr>
            <a:noAutofit/>
          </a:bodyPr>
          <a:lstStyle/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A Política Estadual de Conformidade e Integridade Pública - </a:t>
            </a:r>
            <a:r>
              <a:rPr lang="pt-BR" sz="2600" i="1" kern="0" dirty="0" err="1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Integre-SE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, </a:t>
            </a: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se aplica a todos os órgãos da Administração Pública Direta, autárquica e fundacional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e tem como objetivos: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 promover a integridade pública,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combater a corrupção e 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estabelecer diretrizes para a promoção da ética, da probidade e do respeito às normas. ​</a:t>
            </a: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Cada órgão da Administração Pública Estadual deve elaborar seu Programa de Integridade, adaptado ao seu perfil e riscos específicos. ​</a:t>
            </a: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lvl="0" algn="just" fontAlgn="auto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ts val="1000"/>
              <a:tabLst>
                <a:tab pos="457200" algn="l"/>
              </a:tabLst>
            </a:pP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A implementação do Programa será formalizada por meio de Portaria Conjunta entre a Secretaria de Estado da Transparência e Controle (SETC) e o órgão interessado. ​</a:t>
            </a: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53BFDFC7-B46F-4771-9DA7-951F2886F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80" y="314325"/>
            <a:ext cx="10972440" cy="5743576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3900" b="1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III – Princípios:</a:t>
            </a: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pt-BR" kern="150" dirty="0">
              <a:latin typeface="+mn-lt"/>
              <a:ea typeface="OpenSymbol" panose="05010000000000000000" pitchFamily="2" charset="2"/>
            </a:endParaRPr>
          </a:p>
          <a:p>
            <a:pPr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kern="150" dirty="0">
                <a:latin typeface="+mn-lt"/>
                <a:ea typeface="OpenSymbol" panose="05010000000000000000" pitchFamily="2" charset="2"/>
              </a:rPr>
              <a:t>A Política está fundamentada nos seguintes princípios:</a:t>
            </a: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effectLst/>
                <a:latin typeface="+mn-lt"/>
                <a:ea typeface="OpenSymbol" panose="05010000000000000000" pitchFamily="2" charset="2"/>
                <a:cs typeface="OpenSymbol" panose="05010000000000000000" pitchFamily="2" charset="2"/>
              </a:rPr>
              <a:t>Supremacia do interesse público</a:t>
            </a:r>
            <a:endParaRPr lang="pt-BR" sz="2600" kern="150" dirty="0">
              <a:latin typeface="+mn-lt"/>
              <a:ea typeface="OpenSymbol" panose="05010000000000000000" pitchFamily="2" charset="2"/>
              <a:cs typeface="OpenSymbol" panose="05010000000000000000" pitchFamily="2" charset="2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effectLst/>
                <a:latin typeface="+mn-lt"/>
                <a:ea typeface="OpenSymbol" panose="05010000000000000000" pitchFamily="2" charset="2"/>
                <a:cs typeface="OpenSymbol" panose="05010000000000000000" pitchFamily="2" charset="2"/>
              </a:rPr>
              <a:t>Transparência e publicidade</a:t>
            </a:r>
            <a:endParaRPr lang="pt-BR" sz="2600" kern="150" dirty="0">
              <a:latin typeface="+mn-lt"/>
              <a:ea typeface="OpenSymbol" panose="05010000000000000000" pitchFamily="2" charset="2"/>
              <a:cs typeface="OpenSymbol" panose="05010000000000000000" pitchFamily="2" charset="2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effectLst/>
                <a:latin typeface="+mn-lt"/>
                <a:ea typeface="OpenSymbol" panose="05010000000000000000" pitchFamily="2" charset="2"/>
                <a:cs typeface="OpenSymbol" panose="05010000000000000000" pitchFamily="2" charset="2"/>
              </a:rPr>
              <a:t>Probidade administrativa</a:t>
            </a:r>
            <a:endParaRPr lang="pt-BR" sz="2600" kern="150" dirty="0">
              <a:latin typeface="+mn-lt"/>
              <a:ea typeface="OpenSymbol" panose="05010000000000000000" pitchFamily="2" charset="2"/>
              <a:cs typeface="OpenSymbol" panose="05010000000000000000" pitchFamily="2" charset="2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effectLst/>
                <a:latin typeface="+mn-lt"/>
                <a:ea typeface="OpenSymbol" panose="05010000000000000000" pitchFamily="2" charset="2"/>
                <a:cs typeface="OpenSymbol" panose="05010000000000000000" pitchFamily="2" charset="2"/>
              </a:rPr>
              <a:t>Prevenção e Responsabilização</a:t>
            </a:r>
            <a:endParaRPr lang="pt-BR" sz="2600" b="1" kern="150" dirty="0">
              <a:latin typeface="+mn-lt"/>
              <a:ea typeface="OpenSymbol" panose="05010000000000000000" pitchFamily="2" charset="2"/>
              <a:cs typeface="OpenSymbol" panose="05010000000000000000" pitchFamily="2" charset="2"/>
            </a:endParaRPr>
          </a:p>
          <a:p>
            <a:pPr marL="457200" lvl="0" indent="-45720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pt-BR" sz="2600" b="1" kern="150" dirty="0">
                <a:effectLst/>
                <a:latin typeface="+mn-lt"/>
                <a:ea typeface="OpenSymbol" panose="05010000000000000000" pitchFamily="2" charset="2"/>
                <a:cs typeface="OpenSymbol" panose="05010000000000000000" pitchFamily="2" charset="2"/>
              </a:rPr>
              <a:t>Proporcionalidade e Legalidade</a:t>
            </a:r>
          </a:p>
          <a:p>
            <a:pPr lvl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600" kern="150" dirty="0">
                <a:effectLst/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Esses princípios formam a base do sistema de integridade estadual e devem direcionar a atuação das unidades e gestores responsáveis.</a:t>
            </a:r>
          </a:p>
          <a:p>
            <a:pPr algn="just" rtl="0">
              <a:lnSpc>
                <a:spcPct val="100000"/>
              </a:lnSpc>
            </a:pPr>
            <a:endParaRPr lang="pt-BR" dirty="0">
              <a:effectLst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IV – </a:t>
            </a:r>
            <a:r>
              <a:rPr lang="pt-BR" sz="3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Definições Importantes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168" y="885826"/>
            <a:ext cx="10972440" cy="5314949"/>
          </a:xfrm>
        </p:spPr>
        <p:txBody>
          <a:bodyPr>
            <a:noAutofit/>
          </a:bodyPr>
          <a:lstStyle/>
          <a:p>
            <a:pPr marL="342900" lvl="0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Integridade Pública</a:t>
            </a:r>
            <a:r>
              <a:rPr lang="pt-BR" sz="24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: ações, princípios e adesão a valores e normas éticas que priorizam o interesse público. ​</a:t>
            </a:r>
            <a:endParaRPr lang="pt-BR" sz="24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342900" lvl="0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Programa de Integridade</a:t>
            </a:r>
            <a:r>
              <a:rPr lang="pt-BR" sz="24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: mecanismos </a:t>
            </a:r>
            <a:r>
              <a:rPr lang="pt-BR" sz="2400" kern="0" dirty="0">
                <a:latin typeface="+mn-lt"/>
              </a:rPr>
              <a:t>internos voltados a prevenir e lidar com riscos de integridade, além de incentivar e sustentar uma cultura institucional íntegra.</a:t>
            </a:r>
          </a:p>
          <a:p>
            <a:pPr marL="342900" lvl="0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Plano de Integridade</a:t>
            </a:r>
            <a:r>
              <a:rPr lang="pt-BR" sz="24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: documento que detalha ações a serem implementadas para operacionalizar o Programa, em período específico ​</a:t>
            </a:r>
            <a:endParaRPr lang="pt-BR" sz="24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342900" lvl="0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Comitê de Integridade Pública (CIP)</a:t>
            </a:r>
            <a:r>
              <a:rPr lang="pt-BR" sz="24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: Grupo responsável pelo monitoramento e operacionalização do Programa de Integridade dentro do órgão. ​</a:t>
            </a:r>
            <a:endParaRPr lang="pt-BR" sz="24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342900" lvl="0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Risco de Integridade</a:t>
            </a:r>
            <a:r>
              <a:rPr lang="pt-BR" sz="24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: fragilidades que podem facilitar a ocorrência de corrupção e fraudes. ​</a:t>
            </a:r>
            <a:endParaRPr lang="pt-BR" sz="24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342900" lvl="0" indent="-3429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Gestão de Riscos</a:t>
            </a:r>
            <a:r>
              <a:rPr lang="pt-BR" sz="24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: processo contínuo de identificação e gerenciamento de eventos que afetam a integridade. </a:t>
            </a:r>
            <a:r>
              <a:rPr lang="pt-B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Lucida Sans" panose="020B0602030504020204" pitchFamily="34" charset="0"/>
              </a:rPr>
              <a:t>​</a:t>
            </a:r>
            <a:endParaRPr lang="pt-BR" sz="2400" kern="150" dirty="0">
              <a:effectLst/>
              <a:latin typeface="Liberation Serif" panose="02020603050405020304" pitchFamily="18" charset="0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3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780" y="373613"/>
            <a:ext cx="10972440" cy="626513"/>
          </a:xfrm>
        </p:spPr>
        <p:txBody>
          <a:bodyPr/>
          <a:lstStyle/>
          <a:p>
            <a:pPr algn="ctr"/>
            <a:r>
              <a:rPr lang="pt-BR" sz="3600" b="1" i="0" u="none" strike="noStrike" dirty="0">
                <a:solidFill>
                  <a:srgbClr val="000000"/>
                </a:solidFill>
                <a:latin typeface="+mn-lt"/>
              </a:rPr>
              <a:t>V – </a:t>
            </a:r>
            <a:r>
              <a:rPr lang="pt-BR" sz="3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Diretrizes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64" y="1264444"/>
            <a:ext cx="11349156" cy="4329112"/>
          </a:xfrm>
        </p:spPr>
        <p:txBody>
          <a:bodyPr>
            <a:noAutofit/>
          </a:bodyPr>
          <a:lstStyle/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Compromisso da alta administração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 um ambiente ético e transparente, regido por princípios como honestidade e eficiência. ​</a:t>
            </a:r>
            <a:endParaRPr lang="pt-BR" sz="2600" kern="150" dirty="0"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Definição clara das funções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e responsabilidades dos setores, com divulgação da estrutura organizacional para facilitar o acesso do cidadão aos serviços. ​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Gestão de Riscos </a:t>
            </a:r>
            <a:r>
              <a:rPr lang="pt-BR" sz="2600" kern="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pois é fundamental que o órgão conheça seus processos, identifique onde estão as fragilidades e trate esses riscos de maneira estruturada</a:t>
            </a:r>
            <a:endParaRPr lang="pt-BR" sz="2600" kern="150" dirty="0"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Valorização de mecanismos de controle interno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com ênfase na transparência e na capacitação contínua dos servidores. ​</a:t>
            </a:r>
            <a:endParaRPr lang="pt-BR" sz="2600" kern="150" dirty="0"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</a:rPr>
              <a:t>Promoção de campanhas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</a:rPr>
              <a:t>de conscientização sobre a importância da integridade e incentivo à participação</a:t>
            </a: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</a:rPr>
              <a:t>social no controle das ações governamentais.</a:t>
            </a:r>
          </a:p>
        </p:txBody>
      </p:sp>
    </p:spTree>
    <p:extLst>
      <p:ext uri="{BB962C8B-B14F-4D97-AF65-F5344CB8AC3E}">
        <p14:creationId xmlns:p14="http://schemas.microsoft.com/office/powerpoint/2010/main" val="75124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D56D8E-9EAD-409C-8AE8-2DC5CBAF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22" y="459339"/>
            <a:ext cx="10972440" cy="626513"/>
          </a:xfrm>
        </p:spPr>
        <p:txBody>
          <a:bodyPr/>
          <a:lstStyle/>
          <a:p>
            <a:pPr algn="ctr"/>
            <a:r>
              <a:rPr lang="pt-BR" sz="3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VI - Objetivos</a:t>
            </a:r>
            <a:endParaRPr lang="pt-BR" sz="36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4A9A5F-3159-4E7B-BAE0-931498497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64" y="1471615"/>
            <a:ext cx="11349156" cy="4157661"/>
          </a:xfrm>
        </p:spPr>
        <p:txBody>
          <a:bodyPr>
            <a:noAutofit/>
          </a:bodyPr>
          <a:lstStyle/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Promover a cultura da integridade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e garantir o cumprimento dos códigos de conduta e manuais de procedimentos. ​</a:t>
            </a:r>
            <a:endParaRPr lang="pt-BR" sz="2600" kern="150" dirty="0"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Estruturar procedimentos 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  <a:cs typeface="Lucida Sans" panose="020B0602030504020204" pitchFamily="34" charset="0"/>
              </a:rPr>
              <a:t>para avaliação e gestão de riscos, e criar ferramentas para monitoramento de atividades. ​</a:t>
            </a:r>
            <a:endParaRPr lang="pt-BR" sz="2600" kern="150" dirty="0"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effectLst/>
                <a:latin typeface="+mn-lt"/>
                <a:ea typeface="Times New Roman" panose="02020603050405020304" pitchFamily="18" charset="0"/>
              </a:rPr>
              <a:t>Estimular a transparência e a participação da sociedade</a:t>
            </a:r>
            <a:r>
              <a:rPr lang="pt-BR" sz="2600" kern="0" dirty="0">
                <a:effectLst/>
                <a:latin typeface="+mn-lt"/>
                <a:ea typeface="Times New Roman" panose="02020603050405020304" pitchFamily="18" charset="0"/>
              </a:rPr>
              <a:t>, promovendo a prestação de contas e a melhor aplicação dos recursos públicos.</a:t>
            </a:r>
          </a:p>
          <a:p>
            <a:pPr marL="457200" lvl="0" indent="-457200" algn="just" fontAlgn="auto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pt-BR" sz="2600" b="1" kern="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Apoiar a criação de um ambiente de integridade </a:t>
            </a:r>
            <a:r>
              <a:rPr lang="pt-BR" sz="2600" kern="0" dirty="0">
                <a:latin typeface="+mn-lt"/>
                <a:ea typeface="NSimSun" panose="02010609030101010101" pitchFamily="49" charset="-122"/>
                <a:cs typeface="Lucida Sans" panose="020B0602030504020204" pitchFamily="34" charset="0"/>
              </a:rPr>
              <a:t>em licitações, contratos públicos e parcerias firmadas pelo Estado, promovendo a responsabilização de agentes, quando for o caso.</a:t>
            </a:r>
            <a:endParaRPr lang="pt-BR" sz="2600" kern="150" dirty="0">
              <a:effectLst/>
              <a:latin typeface="+mn-lt"/>
              <a:ea typeface="NSimSun" panose="02010609030101010101" pitchFamily="49" charset="-122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4763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dr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drão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1475</TotalTime>
  <Words>1715</Words>
  <Application>Microsoft Office PowerPoint</Application>
  <PresentationFormat>Widescreen</PresentationFormat>
  <Paragraphs>118</Paragraphs>
  <Slides>19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8" baseType="lpstr">
      <vt:lpstr>Arial</vt:lpstr>
      <vt:lpstr>Calibri</vt:lpstr>
      <vt:lpstr>Liberation Sans</vt:lpstr>
      <vt:lpstr>Liberation Serif</vt:lpstr>
      <vt:lpstr>Symbol</vt:lpstr>
      <vt:lpstr>Wingdings</vt:lpstr>
      <vt:lpstr>Blank Slide</vt:lpstr>
      <vt:lpstr>Padrão</vt:lpstr>
      <vt:lpstr>Padrão 1</vt:lpstr>
      <vt:lpstr>Apresentação do PowerPoint</vt:lpstr>
      <vt:lpstr>1. POLÍTICA ESTADUAL DE CONFORMIDADE E INTEGRIDADE PÚBLICA – Integre-SE (Decreto Estadual nº 901 de 13 de dezembro de 2024)  2. PROGRAMA DE INTEGRIDADE DA SETC/SE (Portaria nº 40/2025 da SETC)</vt:lpstr>
      <vt:lpstr>I - O que é a Política Integre‑SE? </vt:lpstr>
      <vt:lpstr>I - O que é a Política Integre‑SE? </vt:lpstr>
      <vt:lpstr>II – Abrangência</vt:lpstr>
      <vt:lpstr>Apresentação do PowerPoint</vt:lpstr>
      <vt:lpstr>IV – Definições Importantes</vt:lpstr>
      <vt:lpstr>V – Diretrizes</vt:lpstr>
      <vt:lpstr>VI - Objetivos</vt:lpstr>
      <vt:lpstr>VII – Gestão da Política</vt:lpstr>
      <vt:lpstr>VIII – Programas de Integridade</vt:lpstr>
      <vt:lpstr>VIII – Programas de Integridade</vt:lpstr>
      <vt:lpstr>IX – Pontos importantes</vt:lpstr>
      <vt:lpstr>X – Programa de Integridade da SETC</vt:lpstr>
      <vt:lpstr>X – Programa de Integridade da SETC</vt:lpstr>
      <vt:lpstr>XI – Plano de Integridade da SETC</vt:lpstr>
      <vt:lpstr>XI – Plano de Integridade da SETC</vt:lpstr>
      <vt:lpstr>XII – Conclusão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handr</dc:creator>
  <cp:lastModifiedBy>Rodrigo Henrique Almeida C Santana</cp:lastModifiedBy>
  <cp:revision>84</cp:revision>
  <dcterms:modified xsi:type="dcterms:W3CDTF">2025-12-09T16:45:03Z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7</vt:r8>
  </property>
</Properties>
</file>